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1" r:id="rId2"/>
    <p:sldId id="300" r:id="rId3"/>
    <p:sldId id="290" r:id="rId4"/>
    <p:sldId id="260" r:id="rId5"/>
    <p:sldId id="298" r:id="rId6"/>
    <p:sldId id="295" r:id="rId7"/>
    <p:sldId id="268" r:id="rId8"/>
    <p:sldId id="289"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99" r:id="rId22"/>
    <p:sldId id="28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00000"/>
    <a:srgbClr val="000000"/>
    <a:srgbClr val="171160"/>
    <a:srgbClr val="FF8A00"/>
    <a:srgbClr val="FACE07"/>
    <a:srgbClr val="FFBD5D"/>
    <a:srgbClr val="FF9900"/>
    <a:srgbClr val="FFFF00"/>
    <a:srgbClr val="451A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0" d="100"/>
          <a:sy n="70" d="100"/>
        </p:scale>
        <p:origin x="42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B846F-E2D3-411A-8540-16E176836D5D}" type="datetimeFigureOut">
              <a:rPr lang="en-GB" smtClean="0"/>
              <a:t>10/08/2025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05FE3-BFCC-453C-B129-DD8AC9EF8991}" type="slidenum">
              <a:rPr lang="en-GB" smtClean="0"/>
              <a:t>‹#›</a:t>
            </a:fld>
            <a:endParaRPr lang="en-GB"/>
          </a:p>
        </p:txBody>
      </p:sp>
    </p:spTree>
    <p:extLst>
      <p:ext uri="{BB962C8B-B14F-4D97-AF65-F5344CB8AC3E}">
        <p14:creationId xmlns:p14="http://schemas.microsoft.com/office/powerpoint/2010/main" val="917083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9874F-F9ED-61D7-519F-3D10029E590B}"/>
              </a:ext>
            </a:extLst>
          </p:cNvPr>
          <p:cNvSpPr>
            <a:spLocks noGrp="1"/>
          </p:cNvSpPr>
          <p:nvPr>
            <p:ph type="ctrTitle"/>
          </p:nvPr>
        </p:nvSpPr>
        <p:spPr>
          <a:xfrm>
            <a:off x="1524000" y="1122363"/>
            <a:ext cx="9144000" cy="2387600"/>
          </a:xfrm>
        </p:spPr>
        <p:txBody>
          <a:bodyPr anchor="b"/>
          <a:lstStyle>
            <a:lvl1pPr algn="ctr">
              <a:defRPr sz="6000" b="1">
                <a:latin typeface="Julius Sans One" panose="02000000000000000000"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A87559-D050-9E0D-8ABB-2CB0BDE851D9}"/>
              </a:ext>
            </a:extLst>
          </p:cNvPr>
          <p:cNvSpPr>
            <a:spLocks noGrp="1"/>
          </p:cNvSpPr>
          <p:nvPr>
            <p:ph type="subTitle" idx="1"/>
          </p:nvPr>
        </p:nvSpPr>
        <p:spPr>
          <a:xfrm>
            <a:off x="1524000" y="3602038"/>
            <a:ext cx="9144000" cy="1655762"/>
          </a:xfrm>
        </p:spPr>
        <p:txBody>
          <a:bodyPr>
            <a:normAutofit/>
          </a:bodyPr>
          <a:lstStyle>
            <a:lvl1pPr marL="0" indent="0" algn="ctr">
              <a:buNone/>
              <a:defRPr sz="3200">
                <a:latin typeface="Bell MT" panose="020205030603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5D10ABEF-EC62-5201-4500-D5B3A4C6DF87}"/>
              </a:ext>
            </a:extLst>
          </p:cNvPr>
          <p:cNvSpPr>
            <a:spLocks noGrp="1"/>
          </p:cNvSpPr>
          <p:nvPr>
            <p:ph type="dt" sz="half" idx="10"/>
          </p:nvPr>
        </p:nvSpPr>
        <p:spPr/>
        <p:txBody>
          <a:bodyPr/>
          <a:lstStyle/>
          <a:p>
            <a:fld id="{0FEA53CA-1356-4559-9288-320EE95A62F0}" type="datetimeFigureOut">
              <a:rPr lang="en-GB" smtClean="0"/>
              <a:t>10/08/2025</a:t>
            </a:fld>
            <a:endParaRPr lang="en-GB"/>
          </a:p>
        </p:txBody>
      </p:sp>
      <p:sp>
        <p:nvSpPr>
          <p:cNvPr id="5" name="Footer Placeholder 4">
            <a:extLst>
              <a:ext uri="{FF2B5EF4-FFF2-40B4-BE49-F238E27FC236}">
                <a16:creationId xmlns:a16="http://schemas.microsoft.com/office/drawing/2014/main" id="{8D3700CE-7FED-7A6A-532A-0826382F8A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B97014-004C-5A0A-6C2D-16492D6A6912}"/>
              </a:ext>
            </a:extLst>
          </p:cNvPr>
          <p:cNvSpPr>
            <a:spLocks noGrp="1"/>
          </p:cNvSpPr>
          <p:nvPr>
            <p:ph type="sldNum" sz="quarter" idx="12"/>
          </p:nvPr>
        </p:nvSpPr>
        <p:spPr/>
        <p:txBody>
          <a:bodyPr/>
          <a:lstStyle/>
          <a:p>
            <a:fld id="{7A165AF3-BDCD-460D-9C8E-207BF453428F}" type="slidenum">
              <a:rPr lang="en-GB" smtClean="0"/>
              <a:t>‹#›</a:t>
            </a:fld>
            <a:endParaRPr lang="en-GB"/>
          </a:p>
        </p:txBody>
      </p:sp>
      <p:pic>
        <p:nvPicPr>
          <p:cNvPr id="8" name="Picture 7">
            <a:extLst>
              <a:ext uri="{FF2B5EF4-FFF2-40B4-BE49-F238E27FC236}">
                <a16:creationId xmlns:a16="http://schemas.microsoft.com/office/drawing/2014/main" id="{55BC23AB-F4CE-F24B-8168-2EC32EE4BC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2576" y="5460519"/>
            <a:ext cx="3925960" cy="991019"/>
          </a:xfrm>
          <a:prstGeom prst="rect">
            <a:avLst/>
          </a:prstGeom>
        </p:spPr>
      </p:pic>
      <p:sp>
        <p:nvSpPr>
          <p:cNvPr id="9" name="Oval 8">
            <a:extLst>
              <a:ext uri="{FF2B5EF4-FFF2-40B4-BE49-F238E27FC236}">
                <a16:creationId xmlns:a16="http://schemas.microsoft.com/office/drawing/2014/main" id="{1B6195EC-A263-264C-F05B-3DF2BA2BF8A0}"/>
              </a:ext>
            </a:extLst>
          </p:cNvPr>
          <p:cNvSpPr/>
          <p:nvPr userDrawn="1"/>
        </p:nvSpPr>
        <p:spPr>
          <a:xfrm>
            <a:off x="246888" y="1122363"/>
            <a:ext cx="3666744" cy="3666744"/>
          </a:xfrm>
          <a:prstGeom prst="ellipse">
            <a:avLst/>
          </a:prstGeom>
          <a:solidFill>
            <a:srgbClr val="451A8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8495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E20B3-6756-5052-9BDA-4A83ADFDDE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137F2E-9EF0-B0E2-FF22-1B2BB89311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FB16638-65D6-2BA6-71D5-536DA6097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7D9CBD-F655-6A6A-60E2-CAD92F3821A6}"/>
              </a:ext>
            </a:extLst>
          </p:cNvPr>
          <p:cNvSpPr>
            <a:spLocks noGrp="1"/>
          </p:cNvSpPr>
          <p:nvPr>
            <p:ph type="dt" sz="half" idx="10"/>
          </p:nvPr>
        </p:nvSpPr>
        <p:spPr/>
        <p:txBody>
          <a:bodyPr/>
          <a:lstStyle/>
          <a:p>
            <a:fld id="{0FEA53CA-1356-4559-9288-320EE95A62F0}" type="datetimeFigureOut">
              <a:rPr lang="en-GB" smtClean="0"/>
              <a:t>10/08/2025</a:t>
            </a:fld>
            <a:endParaRPr lang="en-GB"/>
          </a:p>
        </p:txBody>
      </p:sp>
      <p:sp>
        <p:nvSpPr>
          <p:cNvPr id="6" name="Footer Placeholder 5">
            <a:extLst>
              <a:ext uri="{FF2B5EF4-FFF2-40B4-BE49-F238E27FC236}">
                <a16:creationId xmlns:a16="http://schemas.microsoft.com/office/drawing/2014/main" id="{8563CA72-B85B-1148-9740-2BE3892AC7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D40A55-48C5-9770-5BA5-FE8567F21E49}"/>
              </a:ext>
            </a:extLst>
          </p:cNvPr>
          <p:cNvSpPr>
            <a:spLocks noGrp="1"/>
          </p:cNvSpPr>
          <p:nvPr>
            <p:ph type="sldNum" sz="quarter" idx="12"/>
          </p:nvPr>
        </p:nvSpPr>
        <p:spPr/>
        <p:txBody>
          <a:bodyPr/>
          <a:lstStyle/>
          <a:p>
            <a:fld id="{7A165AF3-BDCD-460D-9C8E-207BF453428F}" type="slidenum">
              <a:rPr lang="en-GB" smtClean="0"/>
              <a:t>‹#›</a:t>
            </a:fld>
            <a:endParaRPr lang="en-GB"/>
          </a:p>
        </p:txBody>
      </p:sp>
    </p:spTree>
    <p:extLst>
      <p:ext uri="{BB962C8B-B14F-4D97-AF65-F5344CB8AC3E}">
        <p14:creationId xmlns:p14="http://schemas.microsoft.com/office/powerpoint/2010/main" val="308897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2531D-BDB3-AE30-DA45-BFF9631764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FEC017-4FAE-B40D-A431-118CCB0772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66FDB1A-2AE0-5190-9FE5-CCBDD5DA57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D5D0BB-E6F1-CF95-466F-E57BB029172E}"/>
              </a:ext>
            </a:extLst>
          </p:cNvPr>
          <p:cNvSpPr>
            <a:spLocks noGrp="1"/>
          </p:cNvSpPr>
          <p:nvPr>
            <p:ph type="dt" sz="half" idx="10"/>
          </p:nvPr>
        </p:nvSpPr>
        <p:spPr/>
        <p:txBody>
          <a:bodyPr/>
          <a:lstStyle/>
          <a:p>
            <a:fld id="{0FEA53CA-1356-4559-9288-320EE95A62F0}" type="datetimeFigureOut">
              <a:rPr lang="en-GB" smtClean="0"/>
              <a:t>10/08/2025</a:t>
            </a:fld>
            <a:endParaRPr lang="en-GB"/>
          </a:p>
        </p:txBody>
      </p:sp>
      <p:sp>
        <p:nvSpPr>
          <p:cNvPr id="6" name="Footer Placeholder 5">
            <a:extLst>
              <a:ext uri="{FF2B5EF4-FFF2-40B4-BE49-F238E27FC236}">
                <a16:creationId xmlns:a16="http://schemas.microsoft.com/office/drawing/2014/main" id="{0C529E8C-0A42-AB6B-0ABB-03DD46FDD1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D0C3A6-6F17-03EB-85AD-237CF792DC67}"/>
              </a:ext>
            </a:extLst>
          </p:cNvPr>
          <p:cNvSpPr>
            <a:spLocks noGrp="1"/>
          </p:cNvSpPr>
          <p:nvPr>
            <p:ph type="sldNum" sz="quarter" idx="12"/>
          </p:nvPr>
        </p:nvSpPr>
        <p:spPr/>
        <p:txBody>
          <a:bodyPr/>
          <a:lstStyle/>
          <a:p>
            <a:fld id="{7A165AF3-BDCD-460D-9C8E-207BF453428F}" type="slidenum">
              <a:rPr lang="en-GB" smtClean="0"/>
              <a:t>‹#›</a:t>
            </a:fld>
            <a:endParaRPr lang="en-GB"/>
          </a:p>
        </p:txBody>
      </p:sp>
    </p:spTree>
    <p:extLst>
      <p:ext uri="{BB962C8B-B14F-4D97-AF65-F5344CB8AC3E}">
        <p14:creationId xmlns:p14="http://schemas.microsoft.com/office/powerpoint/2010/main" val="230241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F51C6-85C7-2737-8DED-8193DE47BF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C3CE07-34A9-0DA9-64C4-755EFBDB70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A4201F-8D4C-706E-E2B6-F6B140498CC9}"/>
              </a:ext>
            </a:extLst>
          </p:cNvPr>
          <p:cNvSpPr>
            <a:spLocks noGrp="1"/>
          </p:cNvSpPr>
          <p:nvPr>
            <p:ph type="dt" sz="half" idx="10"/>
          </p:nvPr>
        </p:nvSpPr>
        <p:spPr/>
        <p:txBody>
          <a:bodyPr/>
          <a:lstStyle/>
          <a:p>
            <a:fld id="{0FEA53CA-1356-4559-9288-320EE95A62F0}" type="datetimeFigureOut">
              <a:rPr lang="en-GB" smtClean="0"/>
              <a:t>10/08/2025</a:t>
            </a:fld>
            <a:endParaRPr lang="en-GB"/>
          </a:p>
        </p:txBody>
      </p:sp>
      <p:sp>
        <p:nvSpPr>
          <p:cNvPr id="5" name="Footer Placeholder 4">
            <a:extLst>
              <a:ext uri="{FF2B5EF4-FFF2-40B4-BE49-F238E27FC236}">
                <a16:creationId xmlns:a16="http://schemas.microsoft.com/office/drawing/2014/main" id="{B34C3E42-1BD4-B55F-EA69-8E88D5FF4B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8670CC-29FC-9401-9290-9359CD65E4A3}"/>
              </a:ext>
            </a:extLst>
          </p:cNvPr>
          <p:cNvSpPr>
            <a:spLocks noGrp="1"/>
          </p:cNvSpPr>
          <p:nvPr>
            <p:ph type="sldNum" sz="quarter" idx="12"/>
          </p:nvPr>
        </p:nvSpPr>
        <p:spPr/>
        <p:txBody>
          <a:bodyPr/>
          <a:lstStyle/>
          <a:p>
            <a:fld id="{7A165AF3-BDCD-460D-9C8E-207BF453428F}" type="slidenum">
              <a:rPr lang="en-GB" smtClean="0"/>
              <a:t>‹#›</a:t>
            </a:fld>
            <a:endParaRPr lang="en-GB"/>
          </a:p>
        </p:txBody>
      </p:sp>
    </p:spTree>
    <p:extLst>
      <p:ext uri="{BB962C8B-B14F-4D97-AF65-F5344CB8AC3E}">
        <p14:creationId xmlns:p14="http://schemas.microsoft.com/office/powerpoint/2010/main" val="1277371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63BF1F-158F-8E78-DE21-F9EF3768FC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591143-4921-1217-9602-ECF378BB29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259595-EE76-2F60-701D-6373B1B6114D}"/>
              </a:ext>
            </a:extLst>
          </p:cNvPr>
          <p:cNvSpPr>
            <a:spLocks noGrp="1"/>
          </p:cNvSpPr>
          <p:nvPr>
            <p:ph type="dt" sz="half" idx="10"/>
          </p:nvPr>
        </p:nvSpPr>
        <p:spPr/>
        <p:txBody>
          <a:bodyPr/>
          <a:lstStyle/>
          <a:p>
            <a:fld id="{0FEA53CA-1356-4559-9288-320EE95A62F0}" type="datetimeFigureOut">
              <a:rPr lang="en-GB" smtClean="0"/>
              <a:t>10/08/2025</a:t>
            </a:fld>
            <a:endParaRPr lang="en-GB"/>
          </a:p>
        </p:txBody>
      </p:sp>
      <p:sp>
        <p:nvSpPr>
          <p:cNvPr id="5" name="Footer Placeholder 4">
            <a:extLst>
              <a:ext uri="{FF2B5EF4-FFF2-40B4-BE49-F238E27FC236}">
                <a16:creationId xmlns:a16="http://schemas.microsoft.com/office/drawing/2014/main" id="{110A821C-B886-4703-4261-0C0B942ECF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86D670-87E4-2637-A9A6-C72A5BC230D2}"/>
              </a:ext>
            </a:extLst>
          </p:cNvPr>
          <p:cNvSpPr>
            <a:spLocks noGrp="1"/>
          </p:cNvSpPr>
          <p:nvPr>
            <p:ph type="sldNum" sz="quarter" idx="12"/>
          </p:nvPr>
        </p:nvSpPr>
        <p:spPr/>
        <p:txBody>
          <a:bodyPr/>
          <a:lstStyle/>
          <a:p>
            <a:fld id="{7A165AF3-BDCD-460D-9C8E-207BF453428F}" type="slidenum">
              <a:rPr lang="en-GB" smtClean="0"/>
              <a:t>‹#›</a:t>
            </a:fld>
            <a:endParaRPr lang="en-GB"/>
          </a:p>
        </p:txBody>
      </p:sp>
    </p:spTree>
    <p:extLst>
      <p:ext uri="{BB962C8B-B14F-4D97-AF65-F5344CB8AC3E}">
        <p14:creationId xmlns:p14="http://schemas.microsoft.com/office/powerpoint/2010/main" val="378192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F2839-02ED-E305-8743-06FB4EB68251}"/>
              </a:ext>
            </a:extLst>
          </p:cNvPr>
          <p:cNvSpPr>
            <a:spLocks noGrp="1"/>
          </p:cNvSpPr>
          <p:nvPr>
            <p:ph type="title"/>
          </p:nvPr>
        </p:nvSpPr>
        <p:spPr/>
        <p:txBody>
          <a:bodyPr/>
          <a:lstStyle>
            <a:lvl1pPr>
              <a:defRPr b="1">
                <a:latin typeface="Julius Sans One" panose="02000000000000000000"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4FFFE87-FDB8-F5D6-51CC-A42F11ADF2B5}"/>
              </a:ext>
            </a:extLst>
          </p:cNvPr>
          <p:cNvSpPr>
            <a:spLocks noGrp="1"/>
          </p:cNvSpPr>
          <p:nvPr>
            <p:ph idx="1"/>
          </p:nvPr>
        </p:nvSpPr>
        <p:spPr/>
        <p:txBody>
          <a:bodyPr/>
          <a:lstStyle>
            <a:lvl1pPr marL="449263" indent="-449263">
              <a:spcAft>
                <a:spcPts val="2400"/>
              </a:spcAft>
              <a:buFont typeface="Wingdings" panose="05000000000000000000" pitchFamily="2" charset="2"/>
              <a:buChar char="ü"/>
              <a:defRPr sz="3200">
                <a:latin typeface="Bell MT" panose="02020503060305020303" pitchFamily="18" charset="0"/>
              </a:defRPr>
            </a:lvl1pPr>
            <a:lvl2pPr marL="982663" indent="-533400">
              <a:buFont typeface="Wingdings" panose="05000000000000000000" pitchFamily="2" charset="2"/>
              <a:buChar char="ü"/>
              <a:defRPr lang="en-US" sz="3200" kern="1200" dirty="0" smtClean="0">
                <a:solidFill>
                  <a:schemeClr val="tx1"/>
                </a:solidFill>
                <a:latin typeface="Bell MT" panose="02020503060305020303" pitchFamily="18" charset="0"/>
                <a:ea typeface="+mn-ea"/>
                <a:cs typeface="+mn-cs"/>
              </a:defRPr>
            </a:lvl2pPr>
            <a:lvl3pPr marL="1431925" indent="-517525">
              <a:buFont typeface="Wingdings" panose="05000000000000000000" pitchFamily="2" charset="2"/>
              <a:buChar char="ü"/>
              <a:defRPr lang="en-US" sz="3200" kern="1200" dirty="0" smtClean="0">
                <a:solidFill>
                  <a:schemeClr val="tx1"/>
                </a:solidFill>
                <a:latin typeface="Bell MT" panose="02020503060305020303" pitchFamily="18" charset="0"/>
                <a:ea typeface="+mn-ea"/>
                <a:cs typeface="+mn-cs"/>
              </a:defRPr>
            </a:lvl3pPr>
            <a:lvl4pPr>
              <a:defRPr>
                <a:latin typeface="Bell MT" panose="02020503060305020303" pitchFamily="18" charset="0"/>
              </a:defRPr>
            </a:lvl4pPr>
            <a:lvl5pPr>
              <a:defRPr>
                <a:latin typeface="Bell MT" panose="02020503060305020303" pitchFamily="18" charset="0"/>
              </a:defRPr>
            </a:lvl5pPr>
          </a:lstStyle>
          <a:p>
            <a:pPr lvl="0"/>
            <a:r>
              <a:rPr lang="en-US" dirty="0"/>
              <a:t>Click to edit Master text styles</a:t>
            </a:r>
          </a:p>
          <a:p>
            <a:pPr lvl="1"/>
            <a:r>
              <a:rPr lang="en-US" dirty="0"/>
              <a:t>Second level</a:t>
            </a:r>
          </a:p>
          <a:p>
            <a:pPr lvl="2"/>
            <a:r>
              <a:rPr lang="en-US" dirty="0"/>
              <a:t>Third level</a:t>
            </a:r>
          </a:p>
        </p:txBody>
      </p:sp>
      <p:sp>
        <p:nvSpPr>
          <p:cNvPr id="4" name="Date Placeholder 3">
            <a:extLst>
              <a:ext uri="{FF2B5EF4-FFF2-40B4-BE49-F238E27FC236}">
                <a16:creationId xmlns:a16="http://schemas.microsoft.com/office/drawing/2014/main" id="{BB52395D-A225-FCAD-E737-E454064CE6C2}"/>
              </a:ext>
            </a:extLst>
          </p:cNvPr>
          <p:cNvSpPr>
            <a:spLocks noGrp="1"/>
          </p:cNvSpPr>
          <p:nvPr>
            <p:ph type="dt" sz="half" idx="10"/>
          </p:nvPr>
        </p:nvSpPr>
        <p:spPr/>
        <p:txBody>
          <a:bodyPr/>
          <a:lstStyle/>
          <a:p>
            <a:fld id="{0FEA53CA-1356-4559-9288-320EE95A62F0}" type="datetimeFigureOut">
              <a:rPr lang="en-GB" smtClean="0"/>
              <a:t>10/08/2025</a:t>
            </a:fld>
            <a:endParaRPr lang="en-GB"/>
          </a:p>
        </p:txBody>
      </p:sp>
      <p:sp>
        <p:nvSpPr>
          <p:cNvPr id="5" name="Footer Placeholder 4">
            <a:extLst>
              <a:ext uri="{FF2B5EF4-FFF2-40B4-BE49-F238E27FC236}">
                <a16:creationId xmlns:a16="http://schemas.microsoft.com/office/drawing/2014/main" id="{BCF6BD6F-E853-A109-AF83-E8DD30DF2A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F244AE-E47F-A4F9-F1ED-2A2D7DB9A1B6}"/>
              </a:ext>
            </a:extLst>
          </p:cNvPr>
          <p:cNvSpPr>
            <a:spLocks noGrp="1"/>
          </p:cNvSpPr>
          <p:nvPr>
            <p:ph type="sldNum" sz="quarter" idx="12"/>
          </p:nvPr>
        </p:nvSpPr>
        <p:spPr/>
        <p:txBody>
          <a:bodyPr/>
          <a:lstStyle/>
          <a:p>
            <a:fld id="{7A165AF3-BDCD-460D-9C8E-207BF453428F}" type="slidenum">
              <a:rPr lang="en-GB" smtClean="0"/>
              <a:t>‹#›</a:t>
            </a:fld>
            <a:endParaRPr lang="en-GB"/>
          </a:p>
        </p:txBody>
      </p:sp>
      <p:sp>
        <p:nvSpPr>
          <p:cNvPr id="7" name="Oval 6">
            <a:extLst>
              <a:ext uri="{FF2B5EF4-FFF2-40B4-BE49-F238E27FC236}">
                <a16:creationId xmlns:a16="http://schemas.microsoft.com/office/drawing/2014/main" id="{C57988F1-D839-2D74-5A90-4C436417E09D}"/>
              </a:ext>
            </a:extLst>
          </p:cNvPr>
          <p:cNvSpPr/>
          <p:nvPr userDrawn="1"/>
        </p:nvSpPr>
        <p:spPr>
          <a:xfrm>
            <a:off x="136987" y="26757"/>
            <a:ext cx="2131760" cy="2131760"/>
          </a:xfrm>
          <a:prstGeom prst="ellipse">
            <a:avLst/>
          </a:prstGeom>
          <a:solidFill>
            <a:srgbClr val="451A80">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068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F2839-02ED-E305-8743-06FB4EB68251}"/>
              </a:ext>
            </a:extLst>
          </p:cNvPr>
          <p:cNvSpPr>
            <a:spLocks noGrp="1"/>
          </p:cNvSpPr>
          <p:nvPr>
            <p:ph type="title"/>
          </p:nvPr>
        </p:nvSpPr>
        <p:spPr/>
        <p:txBody>
          <a:bodyPr/>
          <a:lstStyle>
            <a:lvl1pPr>
              <a:defRPr b="1">
                <a:latin typeface="Julius Sans One" panose="02000000000000000000"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4FFFE87-FDB8-F5D6-51CC-A42F11ADF2B5}"/>
              </a:ext>
            </a:extLst>
          </p:cNvPr>
          <p:cNvSpPr>
            <a:spLocks noGrp="1"/>
          </p:cNvSpPr>
          <p:nvPr>
            <p:ph idx="1"/>
          </p:nvPr>
        </p:nvSpPr>
        <p:spPr/>
        <p:txBody>
          <a:bodyPr/>
          <a:lstStyle>
            <a:lvl1pPr marL="449263" indent="-449263">
              <a:spcAft>
                <a:spcPts val="2400"/>
              </a:spcAft>
              <a:buFont typeface="Wingdings" panose="05000000000000000000" pitchFamily="2" charset="2"/>
              <a:buChar char="ü"/>
              <a:defRPr sz="3200">
                <a:latin typeface="Bell MT" panose="02020503060305020303" pitchFamily="18" charset="0"/>
              </a:defRPr>
            </a:lvl1pPr>
            <a:lvl2pPr marL="982663" indent="-533400">
              <a:buFont typeface="Wingdings" panose="05000000000000000000" pitchFamily="2" charset="2"/>
              <a:buChar char="ü"/>
              <a:defRPr lang="en-US" sz="3200" kern="1200" dirty="0" smtClean="0">
                <a:solidFill>
                  <a:schemeClr val="tx1"/>
                </a:solidFill>
                <a:latin typeface="Bell MT" panose="02020503060305020303" pitchFamily="18" charset="0"/>
                <a:ea typeface="+mn-ea"/>
                <a:cs typeface="+mn-cs"/>
              </a:defRPr>
            </a:lvl2pPr>
            <a:lvl3pPr marL="1431925" indent="-517525">
              <a:buFont typeface="Wingdings" panose="05000000000000000000" pitchFamily="2" charset="2"/>
              <a:buChar char="ü"/>
              <a:defRPr lang="en-US" sz="3200" kern="1200" dirty="0" smtClean="0">
                <a:solidFill>
                  <a:schemeClr val="tx1"/>
                </a:solidFill>
                <a:latin typeface="Bell MT" panose="02020503060305020303" pitchFamily="18" charset="0"/>
                <a:ea typeface="+mn-ea"/>
                <a:cs typeface="+mn-cs"/>
              </a:defRPr>
            </a:lvl3pPr>
            <a:lvl4pPr>
              <a:defRPr>
                <a:latin typeface="Bell MT" panose="02020503060305020303" pitchFamily="18" charset="0"/>
              </a:defRPr>
            </a:lvl4pPr>
            <a:lvl5pPr>
              <a:defRPr>
                <a:latin typeface="Bell MT" panose="02020503060305020303" pitchFamily="18" charset="0"/>
              </a:defRPr>
            </a:lvl5pPr>
          </a:lstStyle>
          <a:p>
            <a:pPr lvl="0"/>
            <a:r>
              <a:rPr lang="en-US" dirty="0"/>
              <a:t>Click to edit Master text styles</a:t>
            </a:r>
          </a:p>
          <a:p>
            <a:pPr lvl="1"/>
            <a:r>
              <a:rPr lang="en-US" dirty="0"/>
              <a:t>Second level</a:t>
            </a:r>
          </a:p>
          <a:p>
            <a:pPr lvl="2"/>
            <a:r>
              <a:rPr lang="en-US" dirty="0"/>
              <a:t>Third level</a:t>
            </a:r>
          </a:p>
        </p:txBody>
      </p:sp>
      <p:sp>
        <p:nvSpPr>
          <p:cNvPr id="4" name="Date Placeholder 3">
            <a:extLst>
              <a:ext uri="{FF2B5EF4-FFF2-40B4-BE49-F238E27FC236}">
                <a16:creationId xmlns:a16="http://schemas.microsoft.com/office/drawing/2014/main" id="{BB52395D-A225-FCAD-E737-E454064CE6C2}"/>
              </a:ext>
            </a:extLst>
          </p:cNvPr>
          <p:cNvSpPr>
            <a:spLocks noGrp="1"/>
          </p:cNvSpPr>
          <p:nvPr>
            <p:ph type="dt" sz="half" idx="10"/>
          </p:nvPr>
        </p:nvSpPr>
        <p:spPr/>
        <p:txBody>
          <a:bodyPr/>
          <a:lstStyle/>
          <a:p>
            <a:fld id="{0FEA53CA-1356-4559-9288-320EE95A62F0}" type="datetimeFigureOut">
              <a:rPr lang="en-GB" smtClean="0"/>
              <a:t>10/08/2025</a:t>
            </a:fld>
            <a:endParaRPr lang="en-GB"/>
          </a:p>
        </p:txBody>
      </p:sp>
      <p:sp>
        <p:nvSpPr>
          <p:cNvPr id="5" name="Footer Placeholder 4">
            <a:extLst>
              <a:ext uri="{FF2B5EF4-FFF2-40B4-BE49-F238E27FC236}">
                <a16:creationId xmlns:a16="http://schemas.microsoft.com/office/drawing/2014/main" id="{BCF6BD6F-E853-A109-AF83-E8DD30DF2A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F244AE-E47F-A4F9-F1ED-2A2D7DB9A1B6}"/>
              </a:ext>
            </a:extLst>
          </p:cNvPr>
          <p:cNvSpPr>
            <a:spLocks noGrp="1"/>
          </p:cNvSpPr>
          <p:nvPr>
            <p:ph type="sldNum" sz="quarter" idx="12"/>
          </p:nvPr>
        </p:nvSpPr>
        <p:spPr/>
        <p:txBody>
          <a:bodyPr/>
          <a:lstStyle/>
          <a:p>
            <a:fld id="{7A165AF3-BDCD-460D-9C8E-207BF453428F}" type="slidenum">
              <a:rPr lang="en-GB" smtClean="0"/>
              <a:t>‹#›</a:t>
            </a:fld>
            <a:endParaRPr lang="en-GB"/>
          </a:p>
        </p:txBody>
      </p:sp>
      <p:sp>
        <p:nvSpPr>
          <p:cNvPr id="7" name="Oval 6">
            <a:extLst>
              <a:ext uri="{FF2B5EF4-FFF2-40B4-BE49-F238E27FC236}">
                <a16:creationId xmlns:a16="http://schemas.microsoft.com/office/drawing/2014/main" id="{C57988F1-D839-2D74-5A90-4C436417E09D}"/>
              </a:ext>
            </a:extLst>
          </p:cNvPr>
          <p:cNvSpPr/>
          <p:nvPr userDrawn="1"/>
        </p:nvSpPr>
        <p:spPr>
          <a:xfrm>
            <a:off x="136987" y="26757"/>
            <a:ext cx="2131760" cy="2131760"/>
          </a:xfrm>
          <a:prstGeom prst="ellipse">
            <a:avLst/>
          </a:prstGeom>
          <a:solidFill>
            <a:srgbClr val="FF8A00">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703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F2839-02ED-E305-8743-06FB4EB68251}"/>
              </a:ext>
            </a:extLst>
          </p:cNvPr>
          <p:cNvSpPr>
            <a:spLocks noGrp="1"/>
          </p:cNvSpPr>
          <p:nvPr>
            <p:ph type="title"/>
          </p:nvPr>
        </p:nvSpPr>
        <p:spPr/>
        <p:txBody>
          <a:bodyPr/>
          <a:lstStyle>
            <a:lvl1pPr>
              <a:defRPr b="1">
                <a:latin typeface="Julius Sans One" panose="02000000000000000000"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4FFFE87-FDB8-F5D6-51CC-A42F11ADF2B5}"/>
              </a:ext>
            </a:extLst>
          </p:cNvPr>
          <p:cNvSpPr>
            <a:spLocks noGrp="1"/>
          </p:cNvSpPr>
          <p:nvPr>
            <p:ph idx="1"/>
          </p:nvPr>
        </p:nvSpPr>
        <p:spPr/>
        <p:txBody>
          <a:bodyPr/>
          <a:lstStyle>
            <a:lvl1pPr marL="449263" indent="-449263">
              <a:spcAft>
                <a:spcPts val="2400"/>
              </a:spcAft>
              <a:buFont typeface="Wingdings" panose="05000000000000000000" pitchFamily="2" charset="2"/>
              <a:buChar char="ü"/>
              <a:defRPr sz="3200">
                <a:latin typeface="Bell MT" panose="02020503060305020303" pitchFamily="18" charset="0"/>
              </a:defRPr>
            </a:lvl1pPr>
            <a:lvl2pPr marL="982663" indent="-533400">
              <a:buFont typeface="Wingdings" panose="05000000000000000000" pitchFamily="2" charset="2"/>
              <a:buChar char="ü"/>
              <a:defRPr lang="en-US" sz="3200" kern="1200" dirty="0" smtClean="0">
                <a:solidFill>
                  <a:schemeClr val="tx1"/>
                </a:solidFill>
                <a:latin typeface="Bell MT" panose="02020503060305020303" pitchFamily="18" charset="0"/>
                <a:ea typeface="+mn-ea"/>
                <a:cs typeface="+mn-cs"/>
              </a:defRPr>
            </a:lvl2pPr>
            <a:lvl3pPr marL="1431925" indent="-517525">
              <a:buFont typeface="Wingdings" panose="05000000000000000000" pitchFamily="2" charset="2"/>
              <a:buChar char="ü"/>
              <a:defRPr lang="en-US" sz="3200" kern="1200" dirty="0" smtClean="0">
                <a:solidFill>
                  <a:schemeClr val="tx1"/>
                </a:solidFill>
                <a:latin typeface="Bell MT" panose="02020503060305020303" pitchFamily="18" charset="0"/>
                <a:ea typeface="+mn-ea"/>
                <a:cs typeface="+mn-cs"/>
              </a:defRPr>
            </a:lvl3pPr>
            <a:lvl4pPr>
              <a:defRPr>
                <a:latin typeface="Bell MT" panose="02020503060305020303" pitchFamily="18" charset="0"/>
              </a:defRPr>
            </a:lvl4pPr>
            <a:lvl5pPr>
              <a:defRPr>
                <a:latin typeface="Bell MT" panose="02020503060305020303" pitchFamily="18" charset="0"/>
              </a:defRPr>
            </a:lvl5pPr>
          </a:lstStyle>
          <a:p>
            <a:pPr lvl="0"/>
            <a:r>
              <a:rPr lang="en-US" dirty="0"/>
              <a:t>Click to edit Master text styles</a:t>
            </a:r>
          </a:p>
          <a:p>
            <a:pPr lvl="1"/>
            <a:r>
              <a:rPr lang="en-US" dirty="0"/>
              <a:t>Second level</a:t>
            </a:r>
          </a:p>
          <a:p>
            <a:pPr lvl="2"/>
            <a:r>
              <a:rPr lang="en-US" dirty="0"/>
              <a:t>Third level</a:t>
            </a:r>
          </a:p>
        </p:txBody>
      </p:sp>
      <p:sp>
        <p:nvSpPr>
          <p:cNvPr id="4" name="Date Placeholder 3">
            <a:extLst>
              <a:ext uri="{FF2B5EF4-FFF2-40B4-BE49-F238E27FC236}">
                <a16:creationId xmlns:a16="http://schemas.microsoft.com/office/drawing/2014/main" id="{BB52395D-A225-FCAD-E737-E454064CE6C2}"/>
              </a:ext>
            </a:extLst>
          </p:cNvPr>
          <p:cNvSpPr>
            <a:spLocks noGrp="1"/>
          </p:cNvSpPr>
          <p:nvPr>
            <p:ph type="dt" sz="half" idx="10"/>
          </p:nvPr>
        </p:nvSpPr>
        <p:spPr/>
        <p:txBody>
          <a:bodyPr/>
          <a:lstStyle/>
          <a:p>
            <a:fld id="{0FEA53CA-1356-4559-9288-320EE95A62F0}" type="datetimeFigureOut">
              <a:rPr lang="en-GB" smtClean="0"/>
              <a:t>10/08/2025</a:t>
            </a:fld>
            <a:endParaRPr lang="en-GB"/>
          </a:p>
        </p:txBody>
      </p:sp>
      <p:sp>
        <p:nvSpPr>
          <p:cNvPr id="5" name="Footer Placeholder 4">
            <a:extLst>
              <a:ext uri="{FF2B5EF4-FFF2-40B4-BE49-F238E27FC236}">
                <a16:creationId xmlns:a16="http://schemas.microsoft.com/office/drawing/2014/main" id="{BCF6BD6F-E853-A109-AF83-E8DD30DF2A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F244AE-E47F-A4F9-F1ED-2A2D7DB9A1B6}"/>
              </a:ext>
            </a:extLst>
          </p:cNvPr>
          <p:cNvSpPr>
            <a:spLocks noGrp="1"/>
          </p:cNvSpPr>
          <p:nvPr>
            <p:ph type="sldNum" sz="quarter" idx="12"/>
          </p:nvPr>
        </p:nvSpPr>
        <p:spPr/>
        <p:txBody>
          <a:bodyPr/>
          <a:lstStyle/>
          <a:p>
            <a:fld id="{7A165AF3-BDCD-460D-9C8E-207BF453428F}" type="slidenum">
              <a:rPr lang="en-GB" smtClean="0"/>
              <a:t>‹#›</a:t>
            </a:fld>
            <a:endParaRPr lang="en-GB"/>
          </a:p>
        </p:txBody>
      </p:sp>
    </p:spTree>
    <p:extLst>
      <p:ext uri="{BB962C8B-B14F-4D97-AF65-F5344CB8AC3E}">
        <p14:creationId xmlns:p14="http://schemas.microsoft.com/office/powerpoint/2010/main" val="409449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6CA7-D46C-38E7-7A84-893E144A8F0A}"/>
              </a:ext>
            </a:extLst>
          </p:cNvPr>
          <p:cNvSpPr>
            <a:spLocks noGrp="1"/>
          </p:cNvSpPr>
          <p:nvPr>
            <p:ph type="title"/>
          </p:nvPr>
        </p:nvSpPr>
        <p:spPr>
          <a:xfrm>
            <a:off x="1245918" y="852426"/>
            <a:ext cx="10032521" cy="2241611"/>
          </a:xfrm>
        </p:spPr>
        <p:txBody>
          <a:bodyPr anchor="b"/>
          <a:lstStyle>
            <a:lvl1pPr>
              <a:defRPr sz="6000" b="1">
                <a:latin typeface="Julius Sans One" panose="02000000000000000000" pitchFamily="2"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00BF1AB-2C39-3A05-F6FC-91C6DDEE5869}"/>
              </a:ext>
            </a:extLst>
          </p:cNvPr>
          <p:cNvSpPr>
            <a:spLocks noGrp="1"/>
          </p:cNvSpPr>
          <p:nvPr>
            <p:ph type="body" idx="1"/>
          </p:nvPr>
        </p:nvSpPr>
        <p:spPr>
          <a:xfrm>
            <a:off x="1245917" y="3363974"/>
            <a:ext cx="10032521" cy="1500187"/>
          </a:xfrm>
        </p:spPr>
        <p:txBody>
          <a:bodyPr>
            <a:normAutofit/>
          </a:bodyPr>
          <a:lstStyle>
            <a:lvl1pPr marL="0" indent="0">
              <a:buNone/>
              <a:defRPr sz="3200">
                <a:solidFill>
                  <a:schemeClr val="tx1">
                    <a:lumMod val="95000"/>
                    <a:lumOff val="5000"/>
                  </a:schemeClr>
                </a:solidFill>
                <a:latin typeface="Bell MT" panose="020205030603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75C2E33-9452-7112-BEDD-544D93C8BABE}"/>
              </a:ext>
            </a:extLst>
          </p:cNvPr>
          <p:cNvSpPr>
            <a:spLocks noGrp="1"/>
          </p:cNvSpPr>
          <p:nvPr>
            <p:ph type="dt" sz="half" idx="10"/>
          </p:nvPr>
        </p:nvSpPr>
        <p:spPr/>
        <p:txBody>
          <a:bodyPr/>
          <a:lstStyle/>
          <a:p>
            <a:fld id="{0FEA53CA-1356-4559-9288-320EE95A62F0}" type="datetimeFigureOut">
              <a:rPr lang="en-GB" smtClean="0"/>
              <a:t>10/08/2025</a:t>
            </a:fld>
            <a:endParaRPr lang="en-GB"/>
          </a:p>
        </p:txBody>
      </p:sp>
      <p:sp>
        <p:nvSpPr>
          <p:cNvPr id="5" name="Footer Placeholder 4">
            <a:extLst>
              <a:ext uri="{FF2B5EF4-FFF2-40B4-BE49-F238E27FC236}">
                <a16:creationId xmlns:a16="http://schemas.microsoft.com/office/drawing/2014/main" id="{54046729-7FB5-CF82-E42E-7AD61B59A6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288A62-DEA7-FE7B-3A4A-7ADA31FF87E7}"/>
              </a:ext>
            </a:extLst>
          </p:cNvPr>
          <p:cNvSpPr>
            <a:spLocks noGrp="1"/>
          </p:cNvSpPr>
          <p:nvPr>
            <p:ph type="sldNum" sz="quarter" idx="12"/>
          </p:nvPr>
        </p:nvSpPr>
        <p:spPr/>
        <p:txBody>
          <a:bodyPr/>
          <a:lstStyle/>
          <a:p>
            <a:fld id="{7A165AF3-BDCD-460D-9C8E-207BF453428F}" type="slidenum">
              <a:rPr lang="en-GB" smtClean="0"/>
              <a:t>‹#›</a:t>
            </a:fld>
            <a:endParaRPr lang="en-GB"/>
          </a:p>
        </p:txBody>
      </p:sp>
      <p:pic>
        <p:nvPicPr>
          <p:cNvPr id="7" name="Picture 6">
            <a:extLst>
              <a:ext uri="{FF2B5EF4-FFF2-40B4-BE49-F238E27FC236}">
                <a16:creationId xmlns:a16="http://schemas.microsoft.com/office/drawing/2014/main" id="{4F5DC940-4F77-B09A-FD6B-D5378F89EC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2576" y="5460519"/>
            <a:ext cx="3925960" cy="991019"/>
          </a:xfrm>
          <a:prstGeom prst="rect">
            <a:avLst/>
          </a:prstGeom>
        </p:spPr>
      </p:pic>
      <p:sp>
        <p:nvSpPr>
          <p:cNvPr id="8" name="Oval 7">
            <a:extLst>
              <a:ext uri="{FF2B5EF4-FFF2-40B4-BE49-F238E27FC236}">
                <a16:creationId xmlns:a16="http://schemas.microsoft.com/office/drawing/2014/main" id="{0F5F1D0E-F298-D1DF-AA58-EBDCCB826C81}"/>
              </a:ext>
            </a:extLst>
          </p:cNvPr>
          <p:cNvSpPr/>
          <p:nvPr userDrawn="1"/>
        </p:nvSpPr>
        <p:spPr>
          <a:xfrm>
            <a:off x="246888" y="1122363"/>
            <a:ext cx="3666744" cy="3666744"/>
          </a:xfrm>
          <a:prstGeom prst="ellipse">
            <a:avLst/>
          </a:prstGeom>
          <a:solidFill>
            <a:srgbClr val="451A8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12721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841F-3C28-58BA-7E56-7F0BB24091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CBDF46-564A-9A61-6BE6-0DC5A3B7C7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09FA80-DF3D-0528-704F-C7FACD3D4E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D152AD-7221-E930-0785-DAAC2B0EB1F6}"/>
              </a:ext>
            </a:extLst>
          </p:cNvPr>
          <p:cNvSpPr>
            <a:spLocks noGrp="1"/>
          </p:cNvSpPr>
          <p:nvPr>
            <p:ph type="dt" sz="half" idx="10"/>
          </p:nvPr>
        </p:nvSpPr>
        <p:spPr/>
        <p:txBody>
          <a:bodyPr/>
          <a:lstStyle/>
          <a:p>
            <a:fld id="{0FEA53CA-1356-4559-9288-320EE95A62F0}" type="datetimeFigureOut">
              <a:rPr lang="en-GB" smtClean="0"/>
              <a:t>10/08/2025</a:t>
            </a:fld>
            <a:endParaRPr lang="en-GB"/>
          </a:p>
        </p:txBody>
      </p:sp>
      <p:sp>
        <p:nvSpPr>
          <p:cNvPr id="6" name="Footer Placeholder 5">
            <a:extLst>
              <a:ext uri="{FF2B5EF4-FFF2-40B4-BE49-F238E27FC236}">
                <a16:creationId xmlns:a16="http://schemas.microsoft.com/office/drawing/2014/main" id="{B552C47E-DE26-E8CF-B87F-B83091B6B2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7FE148-273B-A951-86B1-752C90C05DC6}"/>
              </a:ext>
            </a:extLst>
          </p:cNvPr>
          <p:cNvSpPr>
            <a:spLocks noGrp="1"/>
          </p:cNvSpPr>
          <p:nvPr>
            <p:ph type="sldNum" sz="quarter" idx="12"/>
          </p:nvPr>
        </p:nvSpPr>
        <p:spPr/>
        <p:txBody>
          <a:bodyPr/>
          <a:lstStyle/>
          <a:p>
            <a:fld id="{7A165AF3-BDCD-460D-9C8E-207BF453428F}" type="slidenum">
              <a:rPr lang="en-GB" smtClean="0"/>
              <a:t>‹#›</a:t>
            </a:fld>
            <a:endParaRPr lang="en-GB"/>
          </a:p>
        </p:txBody>
      </p:sp>
    </p:spTree>
    <p:extLst>
      <p:ext uri="{BB962C8B-B14F-4D97-AF65-F5344CB8AC3E}">
        <p14:creationId xmlns:p14="http://schemas.microsoft.com/office/powerpoint/2010/main" val="287793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EA33-7C32-01EB-B809-6152A2A830A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1F7726-BB81-1776-F576-DC8047C2D8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38D663-A8C1-BD6A-077B-D8ED2DCC7F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74953E7-5391-75FF-A182-20F09105E9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7A4A3B-915B-7997-B7F9-C194AC02A3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5C758D-F5A9-C50E-8FBA-3F39954255E8}"/>
              </a:ext>
            </a:extLst>
          </p:cNvPr>
          <p:cNvSpPr>
            <a:spLocks noGrp="1"/>
          </p:cNvSpPr>
          <p:nvPr>
            <p:ph type="dt" sz="half" idx="10"/>
          </p:nvPr>
        </p:nvSpPr>
        <p:spPr/>
        <p:txBody>
          <a:bodyPr/>
          <a:lstStyle/>
          <a:p>
            <a:fld id="{0FEA53CA-1356-4559-9288-320EE95A62F0}" type="datetimeFigureOut">
              <a:rPr lang="en-GB" smtClean="0"/>
              <a:t>10/08/2025</a:t>
            </a:fld>
            <a:endParaRPr lang="en-GB"/>
          </a:p>
        </p:txBody>
      </p:sp>
      <p:sp>
        <p:nvSpPr>
          <p:cNvPr id="8" name="Footer Placeholder 7">
            <a:extLst>
              <a:ext uri="{FF2B5EF4-FFF2-40B4-BE49-F238E27FC236}">
                <a16:creationId xmlns:a16="http://schemas.microsoft.com/office/drawing/2014/main" id="{A7EEDB90-1396-1BA5-90FE-6978FDBD7B0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2D2FD0-71B3-848C-4B10-6AC87F3411F7}"/>
              </a:ext>
            </a:extLst>
          </p:cNvPr>
          <p:cNvSpPr>
            <a:spLocks noGrp="1"/>
          </p:cNvSpPr>
          <p:nvPr>
            <p:ph type="sldNum" sz="quarter" idx="12"/>
          </p:nvPr>
        </p:nvSpPr>
        <p:spPr/>
        <p:txBody>
          <a:bodyPr/>
          <a:lstStyle/>
          <a:p>
            <a:fld id="{7A165AF3-BDCD-460D-9C8E-207BF453428F}" type="slidenum">
              <a:rPr lang="en-GB" smtClean="0"/>
              <a:t>‹#›</a:t>
            </a:fld>
            <a:endParaRPr lang="en-GB"/>
          </a:p>
        </p:txBody>
      </p:sp>
    </p:spTree>
    <p:extLst>
      <p:ext uri="{BB962C8B-B14F-4D97-AF65-F5344CB8AC3E}">
        <p14:creationId xmlns:p14="http://schemas.microsoft.com/office/powerpoint/2010/main" val="25598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E49DB-BE81-081A-76BE-B6FF35F5FB1C}"/>
              </a:ext>
            </a:extLst>
          </p:cNvPr>
          <p:cNvSpPr>
            <a:spLocks noGrp="1"/>
          </p:cNvSpPr>
          <p:nvPr>
            <p:ph type="title"/>
          </p:nvPr>
        </p:nvSpPr>
        <p:spPr/>
        <p:txBody>
          <a:bodyPr>
            <a:normAutofit/>
          </a:bodyPr>
          <a:lstStyle>
            <a:lvl1pPr algn="l" defTabSz="914400" rtl="0" eaLnBrk="1" latinLnBrk="0" hangingPunct="1">
              <a:lnSpc>
                <a:spcPct val="90000"/>
              </a:lnSpc>
              <a:spcBef>
                <a:spcPct val="0"/>
              </a:spcBef>
              <a:buNone/>
              <a:defRPr lang="en-GB" sz="4400" b="1" kern="1200" dirty="0">
                <a:solidFill>
                  <a:schemeClr val="tx1"/>
                </a:solidFill>
                <a:latin typeface="Julius Sans One" panose="02000000000000000000" pitchFamily="2" charset="0"/>
                <a:ea typeface="+mj-ea"/>
                <a:cs typeface="+mj-cs"/>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9ABF3D00-F48F-0CD7-E173-88EEED91E21F}"/>
              </a:ext>
            </a:extLst>
          </p:cNvPr>
          <p:cNvSpPr>
            <a:spLocks noGrp="1"/>
          </p:cNvSpPr>
          <p:nvPr>
            <p:ph type="dt" sz="half" idx="10"/>
          </p:nvPr>
        </p:nvSpPr>
        <p:spPr/>
        <p:txBody>
          <a:bodyPr/>
          <a:lstStyle/>
          <a:p>
            <a:fld id="{0FEA53CA-1356-4559-9288-320EE95A62F0}" type="datetimeFigureOut">
              <a:rPr lang="en-GB" smtClean="0"/>
              <a:t>10/08/2025</a:t>
            </a:fld>
            <a:endParaRPr lang="en-GB"/>
          </a:p>
        </p:txBody>
      </p:sp>
      <p:sp>
        <p:nvSpPr>
          <p:cNvPr id="4" name="Footer Placeholder 3">
            <a:extLst>
              <a:ext uri="{FF2B5EF4-FFF2-40B4-BE49-F238E27FC236}">
                <a16:creationId xmlns:a16="http://schemas.microsoft.com/office/drawing/2014/main" id="{DD80362D-59BB-E1BF-8E0D-2AD996CF3D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B41622-C826-8F55-E485-CF485F234002}"/>
              </a:ext>
            </a:extLst>
          </p:cNvPr>
          <p:cNvSpPr>
            <a:spLocks noGrp="1"/>
          </p:cNvSpPr>
          <p:nvPr>
            <p:ph type="sldNum" sz="quarter" idx="12"/>
          </p:nvPr>
        </p:nvSpPr>
        <p:spPr/>
        <p:txBody>
          <a:bodyPr/>
          <a:lstStyle/>
          <a:p>
            <a:fld id="{7A165AF3-BDCD-460D-9C8E-207BF453428F}" type="slidenum">
              <a:rPr lang="en-GB" smtClean="0"/>
              <a:t>‹#›</a:t>
            </a:fld>
            <a:endParaRPr lang="en-GB"/>
          </a:p>
        </p:txBody>
      </p:sp>
    </p:spTree>
    <p:extLst>
      <p:ext uri="{BB962C8B-B14F-4D97-AF65-F5344CB8AC3E}">
        <p14:creationId xmlns:p14="http://schemas.microsoft.com/office/powerpoint/2010/main" val="934106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5D6042-8889-B300-D1E5-05C249C02D4B}"/>
              </a:ext>
            </a:extLst>
          </p:cNvPr>
          <p:cNvSpPr>
            <a:spLocks noGrp="1"/>
          </p:cNvSpPr>
          <p:nvPr>
            <p:ph type="dt" sz="half" idx="10"/>
          </p:nvPr>
        </p:nvSpPr>
        <p:spPr/>
        <p:txBody>
          <a:bodyPr/>
          <a:lstStyle/>
          <a:p>
            <a:fld id="{0FEA53CA-1356-4559-9288-320EE95A62F0}" type="datetimeFigureOut">
              <a:rPr lang="en-GB" smtClean="0"/>
              <a:t>10/08/2025</a:t>
            </a:fld>
            <a:endParaRPr lang="en-GB"/>
          </a:p>
        </p:txBody>
      </p:sp>
      <p:sp>
        <p:nvSpPr>
          <p:cNvPr id="3" name="Footer Placeholder 2">
            <a:extLst>
              <a:ext uri="{FF2B5EF4-FFF2-40B4-BE49-F238E27FC236}">
                <a16:creationId xmlns:a16="http://schemas.microsoft.com/office/drawing/2014/main" id="{B18B1A94-4263-8F4C-DEFC-AE122431D87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B1BB2D-B23C-E4B8-5CAC-77E45CA7C91B}"/>
              </a:ext>
            </a:extLst>
          </p:cNvPr>
          <p:cNvSpPr>
            <a:spLocks noGrp="1"/>
          </p:cNvSpPr>
          <p:nvPr>
            <p:ph type="sldNum" sz="quarter" idx="12"/>
          </p:nvPr>
        </p:nvSpPr>
        <p:spPr/>
        <p:txBody>
          <a:bodyPr/>
          <a:lstStyle/>
          <a:p>
            <a:fld id="{7A165AF3-BDCD-460D-9C8E-207BF453428F}" type="slidenum">
              <a:rPr lang="en-GB" smtClean="0"/>
              <a:t>‹#›</a:t>
            </a:fld>
            <a:endParaRPr lang="en-GB"/>
          </a:p>
        </p:txBody>
      </p:sp>
    </p:spTree>
    <p:extLst>
      <p:ext uri="{BB962C8B-B14F-4D97-AF65-F5344CB8AC3E}">
        <p14:creationId xmlns:p14="http://schemas.microsoft.com/office/powerpoint/2010/main" val="1272828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2B6EEA-33B6-EB8D-A1A0-1CD032E7A2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7664C5-0A12-FA63-4120-4E51707242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ECAE4F-0DDC-1EB0-C89A-672825664B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A53CA-1356-4559-9288-320EE95A62F0}" type="datetimeFigureOut">
              <a:rPr lang="en-GB" smtClean="0"/>
              <a:t>10/08/2025</a:t>
            </a:fld>
            <a:endParaRPr lang="en-GB"/>
          </a:p>
        </p:txBody>
      </p:sp>
      <p:sp>
        <p:nvSpPr>
          <p:cNvPr id="5" name="Footer Placeholder 4">
            <a:extLst>
              <a:ext uri="{FF2B5EF4-FFF2-40B4-BE49-F238E27FC236}">
                <a16:creationId xmlns:a16="http://schemas.microsoft.com/office/drawing/2014/main" id="{78D1C480-FDED-3556-312A-C7BCAEB66E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58F061-012A-14AE-1108-09B2621C6F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65AF3-BDCD-460D-9C8E-207BF453428F}" type="slidenum">
              <a:rPr lang="en-GB" smtClean="0"/>
              <a:t>‹#›</a:t>
            </a:fld>
            <a:endParaRPr lang="en-GB"/>
          </a:p>
        </p:txBody>
      </p:sp>
    </p:spTree>
    <p:extLst>
      <p:ext uri="{BB962C8B-B14F-4D97-AF65-F5344CB8AC3E}">
        <p14:creationId xmlns:p14="http://schemas.microsoft.com/office/powerpoint/2010/main" val="2614422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emf"/><Relationship Id="rId7" Type="http://schemas.openxmlformats.org/officeDocument/2006/relationships/image" Target="../media/image24.png"/><Relationship Id="rId2" Type="http://schemas.openxmlformats.org/officeDocument/2006/relationships/image" Target="../media/image19.emf"/><Relationship Id="rId1" Type="http://schemas.openxmlformats.org/officeDocument/2006/relationships/slideLayout" Target="../slideLayouts/slideLayout4.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p.me/p7kKHz-7ek"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nordicmodelnow.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0F640-8FED-D06F-45A7-D7E66687F056}"/>
              </a:ext>
            </a:extLst>
          </p:cNvPr>
          <p:cNvSpPr>
            <a:spLocks noGrp="1"/>
          </p:cNvSpPr>
          <p:nvPr>
            <p:ph type="ctrTitle"/>
          </p:nvPr>
        </p:nvSpPr>
        <p:spPr/>
        <p:txBody>
          <a:bodyPr>
            <a:normAutofit fontScale="90000"/>
          </a:bodyPr>
          <a:lstStyle/>
          <a:p>
            <a:r>
              <a:rPr lang="en-US" dirty="0">
                <a:latin typeface="Julius Sans One" panose="02000000000000000000" pitchFamily="2" charset="0"/>
              </a:rPr>
              <a:t>The Nordic Model vs. full </a:t>
            </a:r>
            <a:r>
              <a:rPr lang="en-US" dirty="0" err="1">
                <a:latin typeface="Julius Sans One" panose="02000000000000000000" pitchFamily="2" charset="0"/>
              </a:rPr>
              <a:t>decriminalisation</a:t>
            </a:r>
            <a:endParaRPr lang="en-GB" dirty="0"/>
          </a:p>
        </p:txBody>
      </p:sp>
      <p:sp>
        <p:nvSpPr>
          <p:cNvPr id="3" name="Subtitle 2">
            <a:extLst>
              <a:ext uri="{FF2B5EF4-FFF2-40B4-BE49-F238E27FC236}">
                <a16:creationId xmlns:a16="http://schemas.microsoft.com/office/drawing/2014/main" id="{3D05D41B-399D-9CE3-B98A-5728CEDA3657}"/>
              </a:ext>
            </a:extLst>
          </p:cNvPr>
          <p:cNvSpPr>
            <a:spLocks noGrp="1"/>
          </p:cNvSpPr>
          <p:nvPr>
            <p:ph type="subTitle" idx="1"/>
          </p:nvPr>
        </p:nvSpPr>
        <p:spPr/>
        <p:txBody>
          <a:bodyPr/>
          <a:lstStyle/>
          <a:p>
            <a:r>
              <a:rPr lang="en-US" dirty="0">
                <a:latin typeface="Bell MT" panose="02020503060305020303" pitchFamily="18" charset="0"/>
              </a:rPr>
              <a:t>Nordic Model Now!</a:t>
            </a:r>
            <a:endParaRPr lang="en-GB" dirty="0">
              <a:latin typeface="Bell MT" panose="02020503060305020303" pitchFamily="18" charset="0"/>
            </a:endParaRPr>
          </a:p>
        </p:txBody>
      </p:sp>
    </p:spTree>
    <p:extLst>
      <p:ext uri="{BB962C8B-B14F-4D97-AF65-F5344CB8AC3E}">
        <p14:creationId xmlns:p14="http://schemas.microsoft.com/office/powerpoint/2010/main" val="3218385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E808C-00F8-4578-87A9-C42DEF72A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13A4C9-9D69-3FF0-50BA-152ADEEED63F}"/>
              </a:ext>
            </a:extLst>
          </p:cNvPr>
          <p:cNvSpPr>
            <a:spLocks noGrp="1"/>
          </p:cNvSpPr>
          <p:nvPr>
            <p:ph type="title"/>
          </p:nvPr>
        </p:nvSpPr>
        <p:spPr/>
        <p:txBody>
          <a:bodyPr/>
          <a:lstStyle/>
          <a:p>
            <a:r>
              <a:rPr lang="en-US" dirty="0">
                <a:solidFill>
                  <a:schemeClr val="tx1"/>
                </a:solidFill>
              </a:rPr>
              <a:t>The Nordic Model #2</a:t>
            </a:r>
            <a:endParaRPr lang="en-GB" dirty="0"/>
          </a:p>
        </p:txBody>
      </p:sp>
      <p:sp>
        <p:nvSpPr>
          <p:cNvPr id="3" name="Content Placeholder 2">
            <a:extLst>
              <a:ext uri="{FF2B5EF4-FFF2-40B4-BE49-F238E27FC236}">
                <a16:creationId xmlns:a16="http://schemas.microsoft.com/office/drawing/2014/main" id="{691DB52B-1360-3662-BF46-9191A09204AB}"/>
              </a:ext>
            </a:extLst>
          </p:cNvPr>
          <p:cNvSpPr>
            <a:spLocks noGrp="1"/>
          </p:cNvSpPr>
          <p:nvPr>
            <p:ph idx="1"/>
          </p:nvPr>
        </p:nvSpPr>
        <p:spPr/>
        <p:txBody>
          <a:bodyPr/>
          <a:lstStyle/>
          <a:p>
            <a:pPr marL="514350" indent="-514350">
              <a:spcAft>
                <a:spcPts val="2400"/>
              </a:spcAft>
              <a:buFont typeface="+mj-lt"/>
              <a:buAutoNum type="arabicPeriod"/>
            </a:pPr>
            <a:r>
              <a:rPr lang="en-US" dirty="0" err="1"/>
              <a:t>Decriminalises</a:t>
            </a:r>
            <a:r>
              <a:rPr lang="en-US" dirty="0"/>
              <a:t> selling sex.</a:t>
            </a:r>
          </a:p>
          <a:p>
            <a:pPr marL="514350" indent="-514350">
              <a:spcAft>
                <a:spcPts val="2400"/>
              </a:spcAft>
              <a:buFont typeface="+mj-lt"/>
              <a:buAutoNum type="arabicPeriod"/>
            </a:pPr>
            <a:r>
              <a:rPr lang="en-US" dirty="0"/>
              <a:t>Provides services &amp; genuine routes out of the industry.</a:t>
            </a:r>
          </a:p>
          <a:p>
            <a:pPr marL="514350" indent="-514350">
              <a:spcAft>
                <a:spcPts val="2400"/>
              </a:spcAft>
              <a:buFont typeface="+mj-lt"/>
              <a:buAutoNum type="arabicPeriod"/>
            </a:pPr>
            <a:r>
              <a:rPr lang="en-US" dirty="0"/>
              <a:t>Buying sex becomes a criminal offence.</a:t>
            </a:r>
          </a:p>
          <a:p>
            <a:pPr marL="514350" indent="-514350">
              <a:spcAft>
                <a:spcPts val="2400"/>
              </a:spcAft>
              <a:buFont typeface="+mj-lt"/>
              <a:buAutoNum type="arabicPeriod"/>
            </a:pPr>
            <a:r>
              <a:rPr lang="en-US" dirty="0"/>
              <a:t>Strong laws against trafficking, pimping &amp; brothel keeping.</a:t>
            </a:r>
          </a:p>
          <a:p>
            <a:pPr marL="514350" indent="-514350">
              <a:spcAft>
                <a:spcPts val="2400"/>
              </a:spcAft>
              <a:buFont typeface="+mj-lt"/>
              <a:buAutoNum type="arabicPeriod"/>
            </a:pPr>
            <a:r>
              <a:rPr lang="en-US" dirty="0"/>
              <a:t>Holistic measures incl. education, &amp; training for police.</a:t>
            </a:r>
          </a:p>
        </p:txBody>
      </p:sp>
    </p:spTree>
    <p:extLst>
      <p:ext uri="{BB962C8B-B14F-4D97-AF65-F5344CB8AC3E}">
        <p14:creationId xmlns:p14="http://schemas.microsoft.com/office/powerpoint/2010/main" val="4090206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4541F-D4D2-A547-D37B-B7B287AA0E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C3BB01-96D8-C125-0A7A-6D95EBD86A38}"/>
              </a:ext>
            </a:extLst>
          </p:cNvPr>
          <p:cNvSpPr>
            <a:spLocks noGrp="1"/>
          </p:cNvSpPr>
          <p:nvPr>
            <p:ph type="title"/>
          </p:nvPr>
        </p:nvSpPr>
        <p:spPr/>
        <p:txBody>
          <a:bodyPr/>
          <a:lstStyle/>
          <a:p>
            <a:r>
              <a:rPr lang="en-US" dirty="0">
                <a:solidFill>
                  <a:schemeClr val="tx1"/>
                </a:solidFill>
              </a:rPr>
              <a:t>What happened in Sweden?</a:t>
            </a:r>
            <a:endParaRPr lang="en-GB" dirty="0"/>
          </a:p>
        </p:txBody>
      </p:sp>
      <p:sp>
        <p:nvSpPr>
          <p:cNvPr id="3" name="Content Placeholder 2">
            <a:extLst>
              <a:ext uri="{FF2B5EF4-FFF2-40B4-BE49-F238E27FC236}">
                <a16:creationId xmlns:a16="http://schemas.microsoft.com/office/drawing/2014/main" id="{EFDE49C6-3F76-322E-3BA2-05C85E0DD44A}"/>
              </a:ext>
            </a:extLst>
          </p:cNvPr>
          <p:cNvSpPr>
            <a:spLocks noGrp="1"/>
          </p:cNvSpPr>
          <p:nvPr>
            <p:ph idx="1"/>
          </p:nvPr>
        </p:nvSpPr>
        <p:spPr/>
        <p:txBody>
          <a:bodyPr/>
          <a:lstStyle/>
          <a:p>
            <a:pPr>
              <a:spcAft>
                <a:spcPts val="2400"/>
              </a:spcAft>
            </a:pPr>
            <a:r>
              <a:rPr lang="en-US" dirty="0"/>
              <a:t>Decrease in the size of the industry.</a:t>
            </a:r>
          </a:p>
          <a:p>
            <a:pPr>
              <a:spcAft>
                <a:spcPts val="2400"/>
              </a:spcAft>
            </a:pPr>
            <a:r>
              <a:rPr lang="en-US" dirty="0"/>
              <a:t>No evidence it has gone ‘underground’.</a:t>
            </a:r>
          </a:p>
          <a:p>
            <a:pPr>
              <a:spcAft>
                <a:spcPts val="2400"/>
              </a:spcAft>
            </a:pPr>
            <a:r>
              <a:rPr lang="en-US" dirty="0"/>
              <a:t>Hostile destination for international traffickers.</a:t>
            </a:r>
          </a:p>
          <a:p>
            <a:pPr>
              <a:spcAft>
                <a:spcPts val="2400"/>
              </a:spcAft>
            </a:pPr>
            <a:r>
              <a:rPr lang="en-US" dirty="0"/>
              <a:t>A change in the culture and men’s </a:t>
            </a:r>
            <a:r>
              <a:rPr lang="en-US" dirty="0" err="1"/>
              <a:t>behaviour</a:t>
            </a:r>
            <a:r>
              <a:rPr lang="en-US" dirty="0"/>
              <a:t>.</a:t>
            </a:r>
          </a:p>
          <a:p>
            <a:pPr>
              <a:spcAft>
                <a:spcPts val="2400"/>
              </a:spcAft>
            </a:pPr>
            <a:r>
              <a:rPr lang="en-US" dirty="0"/>
              <a:t>Widespread public support.</a:t>
            </a:r>
          </a:p>
        </p:txBody>
      </p:sp>
      <p:pic>
        <p:nvPicPr>
          <p:cNvPr id="5" name="Picture 4">
            <a:extLst>
              <a:ext uri="{FF2B5EF4-FFF2-40B4-BE49-F238E27FC236}">
                <a16:creationId xmlns:a16="http://schemas.microsoft.com/office/drawing/2014/main" id="{F93A35F9-00C2-EA8E-91D6-00CB03069F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0554" y="559974"/>
            <a:ext cx="2869026" cy="5738051"/>
          </a:xfrm>
          <a:prstGeom prst="rect">
            <a:avLst/>
          </a:prstGeom>
        </p:spPr>
      </p:pic>
    </p:spTree>
    <p:extLst>
      <p:ext uri="{BB962C8B-B14F-4D97-AF65-F5344CB8AC3E}">
        <p14:creationId xmlns:p14="http://schemas.microsoft.com/office/powerpoint/2010/main" val="4119131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A1621-515B-25A4-E000-98D47FCDC5EE}"/>
              </a:ext>
            </a:extLst>
          </p:cNvPr>
          <p:cNvSpPr>
            <a:spLocks noGrp="1"/>
          </p:cNvSpPr>
          <p:nvPr>
            <p:ph type="title"/>
          </p:nvPr>
        </p:nvSpPr>
        <p:spPr/>
        <p:txBody>
          <a:bodyPr/>
          <a:lstStyle/>
          <a:p>
            <a:r>
              <a:rPr lang="en-GB" dirty="0"/>
              <a:t>Full decriminalisation (</a:t>
            </a:r>
            <a:r>
              <a:rPr lang="en-GB" dirty="0" err="1"/>
              <a:t>decrim</a:t>
            </a:r>
            <a:r>
              <a:rPr lang="en-GB" dirty="0"/>
              <a:t>)</a:t>
            </a:r>
          </a:p>
        </p:txBody>
      </p:sp>
      <p:sp>
        <p:nvSpPr>
          <p:cNvPr id="3" name="Content Placeholder 2">
            <a:extLst>
              <a:ext uri="{FF2B5EF4-FFF2-40B4-BE49-F238E27FC236}">
                <a16:creationId xmlns:a16="http://schemas.microsoft.com/office/drawing/2014/main" id="{B77B28A5-DFE9-0DEF-62A3-369675D6775F}"/>
              </a:ext>
            </a:extLst>
          </p:cNvPr>
          <p:cNvSpPr>
            <a:spLocks noGrp="1"/>
          </p:cNvSpPr>
          <p:nvPr>
            <p:ph idx="1"/>
          </p:nvPr>
        </p:nvSpPr>
        <p:spPr/>
        <p:txBody>
          <a:bodyPr/>
          <a:lstStyle/>
          <a:p>
            <a:pPr>
              <a:spcAft>
                <a:spcPts val="2400"/>
              </a:spcAft>
            </a:pPr>
            <a:r>
              <a:rPr lang="en-US" dirty="0"/>
              <a:t>All aspects of the sex trade, including pimping &amp; brothel keeping, are </a:t>
            </a:r>
            <a:r>
              <a:rPr lang="en-US" dirty="0" err="1"/>
              <a:t>decriminalised</a:t>
            </a:r>
            <a:r>
              <a:rPr lang="en-US" dirty="0"/>
              <a:t>.</a:t>
            </a:r>
          </a:p>
          <a:p>
            <a:pPr>
              <a:spcAft>
                <a:spcPts val="2400"/>
              </a:spcAft>
            </a:pPr>
            <a:r>
              <a:rPr lang="en-US" dirty="0"/>
              <a:t>No public funding for services to help women exit.</a:t>
            </a:r>
          </a:p>
          <a:p>
            <a:pPr>
              <a:spcAft>
                <a:spcPts val="2400"/>
              </a:spcAft>
            </a:pPr>
            <a:r>
              <a:rPr lang="en-US" dirty="0"/>
              <a:t>Laws against trafficking are retained but in practice they are hard to enforce – so most sex trafficking goes under the radar.</a:t>
            </a:r>
          </a:p>
        </p:txBody>
      </p:sp>
    </p:spTree>
    <p:extLst>
      <p:ext uri="{BB962C8B-B14F-4D97-AF65-F5344CB8AC3E}">
        <p14:creationId xmlns:p14="http://schemas.microsoft.com/office/powerpoint/2010/main" val="2415908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4A66F-B7FE-A5AB-E7A8-A7FB652168F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5683DF6-0303-B351-320E-5E2B89748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694" y="2547278"/>
            <a:ext cx="1168830" cy="1144014"/>
          </a:xfrm>
          <a:prstGeom prst="rect">
            <a:avLst/>
          </a:prstGeom>
        </p:spPr>
      </p:pic>
      <p:pic>
        <p:nvPicPr>
          <p:cNvPr id="4" name="Picture 3">
            <a:extLst>
              <a:ext uri="{FF2B5EF4-FFF2-40B4-BE49-F238E27FC236}">
                <a16:creationId xmlns:a16="http://schemas.microsoft.com/office/drawing/2014/main" id="{A8DF1B96-2450-23EF-A26B-3B267165D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217" y="1690698"/>
            <a:ext cx="1014986" cy="896114"/>
          </a:xfrm>
          <a:prstGeom prst="rect">
            <a:avLst/>
          </a:prstGeom>
        </p:spPr>
      </p:pic>
      <p:sp>
        <p:nvSpPr>
          <p:cNvPr id="2" name="Title 1">
            <a:extLst>
              <a:ext uri="{FF2B5EF4-FFF2-40B4-BE49-F238E27FC236}">
                <a16:creationId xmlns:a16="http://schemas.microsoft.com/office/drawing/2014/main" id="{CA2B1C24-982A-F305-95AB-65A3585059BB}"/>
              </a:ext>
            </a:extLst>
          </p:cNvPr>
          <p:cNvSpPr>
            <a:spLocks noGrp="1"/>
          </p:cNvSpPr>
          <p:nvPr>
            <p:ph type="title"/>
          </p:nvPr>
        </p:nvSpPr>
        <p:spPr/>
        <p:txBody>
          <a:bodyPr/>
          <a:lstStyle/>
          <a:p>
            <a:r>
              <a:rPr lang="en-US" dirty="0"/>
              <a:t>What they </a:t>
            </a:r>
            <a:r>
              <a:rPr lang="en-US" b="1" dirty="0">
                <a:solidFill>
                  <a:srgbClr val="FF0000"/>
                </a:solidFill>
              </a:rPr>
              <a:t>CLAIM</a:t>
            </a:r>
            <a:r>
              <a:rPr lang="en-US" dirty="0"/>
              <a:t> happened in New Zealand</a:t>
            </a:r>
            <a:endParaRPr lang="en-GB" dirty="0"/>
          </a:p>
        </p:txBody>
      </p:sp>
      <p:sp>
        <p:nvSpPr>
          <p:cNvPr id="3" name="Content Placeholder 2">
            <a:extLst>
              <a:ext uri="{FF2B5EF4-FFF2-40B4-BE49-F238E27FC236}">
                <a16:creationId xmlns:a16="http://schemas.microsoft.com/office/drawing/2014/main" id="{B5466A1C-76E6-E725-D04F-BF83F2190040}"/>
              </a:ext>
            </a:extLst>
          </p:cNvPr>
          <p:cNvSpPr>
            <a:spLocks noGrp="1"/>
          </p:cNvSpPr>
          <p:nvPr>
            <p:ph idx="1"/>
          </p:nvPr>
        </p:nvSpPr>
        <p:spPr>
          <a:xfrm>
            <a:off x="3572000" y="1935352"/>
            <a:ext cx="7949440" cy="5361560"/>
          </a:xfrm>
        </p:spPr>
        <p:txBody>
          <a:bodyPr>
            <a:normAutofit/>
          </a:bodyPr>
          <a:lstStyle/>
          <a:p>
            <a:pPr marL="0" indent="0">
              <a:lnSpc>
                <a:spcPct val="100000"/>
              </a:lnSpc>
              <a:spcAft>
                <a:spcPts val="3000"/>
              </a:spcAft>
              <a:buNone/>
            </a:pPr>
            <a:r>
              <a:rPr lang="en-US" dirty="0"/>
              <a:t>Decrease in the size of the industry.</a:t>
            </a:r>
          </a:p>
          <a:p>
            <a:pPr marL="0" indent="0">
              <a:lnSpc>
                <a:spcPct val="100000"/>
              </a:lnSpc>
              <a:spcAft>
                <a:spcPts val="3000"/>
              </a:spcAft>
              <a:buNone/>
            </a:pPr>
            <a:r>
              <a:rPr lang="en-US" dirty="0"/>
              <a:t>Safer for ‘sex workers’.</a:t>
            </a:r>
          </a:p>
          <a:p>
            <a:pPr marL="0" indent="0">
              <a:lnSpc>
                <a:spcPct val="100000"/>
              </a:lnSpc>
              <a:spcAft>
                <a:spcPts val="3000"/>
              </a:spcAft>
              <a:buNone/>
            </a:pPr>
            <a:r>
              <a:rPr lang="en-US" dirty="0"/>
              <a:t>‘Sex workers’ can refuse clients/services.</a:t>
            </a:r>
          </a:p>
          <a:p>
            <a:pPr marL="0" indent="0">
              <a:lnSpc>
                <a:spcPct val="100000"/>
              </a:lnSpc>
              <a:spcAft>
                <a:spcPts val="3000"/>
              </a:spcAft>
              <a:buNone/>
            </a:pPr>
            <a:r>
              <a:rPr lang="en-US" dirty="0"/>
              <a:t>Regular inspections of brothels.</a:t>
            </a:r>
          </a:p>
          <a:p>
            <a:pPr marL="0" indent="0">
              <a:lnSpc>
                <a:spcPct val="100000"/>
              </a:lnSpc>
              <a:spcAft>
                <a:spcPts val="3000"/>
              </a:spcAft>
              <a:buNone/>
            </a:pPr>
            <a:r>
              <a:rPr lang="en-US" dirty="0"/>
              <a:t>Compulsory condom use.</a:t>
            </a:r>
          </a:p>
        </p:txBody>
      </p:sp>
      <p:pic>
        <p:nvPicPr>
          <p:cNvPr id="5" name="Picture 4">
            <a:extLst>
              <a:ext uri="{FF2B5EF4-FFF2-40B4-BE49-F238E27FC236}">
                <a16:creationId xmlns:a16="http://schemas.microsoft.com/office/drawing/2014/main" id="{323B23CB-6A36-D4E4-9590-9A8323EB94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5125" y="4858882"/>
            <a:ext cx="1482710" cy="787768"/>
          </a:xfrm>
          <a:prstGeom prst="rect">
            <a:avLst/>
          </a:prstGeom>
        </p:spPr>
      </p:pic>
      <p:pic>
        <p:nvPicPr>
          <p:cNvPr id="6" name="Picture 5">
            <a:extLst>
              <a:ext uri="{FF2B5EF4-FFF2-40B4-BE49-F238E27FC236}">
                <a16:creationId xmlns:a16="http://schemas.microsoft.com/office/drawing/2014/main" id="{A9FCD84E-A925-5A29-0C6D-985C348CD5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5125" y="5723508"/>
            <a:ext cx="1267971" cy="1030226"/>
          </a:xfrm>
          <a:prstGeom prst="rect">
            <a:avLst/>
          </a:prstGeom>
        </p:spPr>
      </p:pic>
      <p:pic>
        <p:nvPicPr>
          <p:cNvPr id="8" name="Picture 7">
            <a:extLst>
              <a:ext uri="{FF2B5EF4-FFF2-40B4-BE49-F238E27FC236}">
                <a16:creationId xmlns:a16="http://schemas.microsoft.com/office/drawing/2014/main" id="{4E88436C-D15F-2A03-8CCC-72B18362B307}"/>
              </a:ext>
            </a:extLst>
          </p:cNvPr>
          <p:cNvPicPr>
            <a:picLocks noChangeAspect="1"/>
          </p:cNvPicPr>
          <p:nvPr/>
        </p:nvPicPr>
        <p:blipFill rotWithShape="1">
          <a:blip r:embed="rId6">
            <a:extLst>
              <a:ext uri="{28A0092B-C50C-407E-A947-70E740481C1C}">
                <a14:useLocalDpi xmlns:a14="http://schemas.microsoft.com/office/drawing/2010/main" val="0"/>
              </a:ext>
            </a:extLst>
          </a:blip>
          <a:srcRect b="35013"/>
          <a:stretch/>
        </p:blipFill>
        <p:spPr>
          <a:xfrm>
            <a:off x="2280742" y="3768150"/>
            <a:ext cx="876735" cy="957074"/>
          </a:xfrm>
          <a:prstGeom prst="rect">
            <a:avLst/>
          </a:prstGeom>
        </p:spPr>
      </p:pic>
      <p:pic>
        <p:nvPicPr>
          <p:cNvPr id="11" name="Picture 10">
            <a:extLst>
              <a:ext uri="{FF2B5EF4-FFF2-40B4-BE49-F238E27FC236}">
                <a16:creationId xmlns:a16="http://schemas.microsoft.com/office/drawing/2014/main" id="{0319ADA5-CC89-E6A1-E764-F45F1EFE8D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23963" y="3575304"/>
            <a:ext cx="2868037" cy="3178430"/>
          </a:xfrm>
          <a:prstGeom prst="rect">
            <a:avLst/>
          </a:prstGeom>
        </p:spPr>
      </p:pic>
    </p:spTree>
    <p:extLst>
      <p:ext uri="{BB962C8B-B14F-4D97-AF65-F5344CB8AC3E}">
        <p14:creationId xmlns:p14="http://schemas.microsoft.com/office/powerpoint/2010/main" val="2625505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FB3C3-D371-9705-B6F4-1F8A5373F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76825A-2146-858D-F6BA-3CF6366637E4}"/>
              </a:ext>
            </a:extLst>
          </p:cNvPr>
          <p:cNvSpPr>
            <a:spLocks noGrp="1"/>
          </p:cNvSpPr>
          <p:nvPr>
            <p:ph type="title"/>
          </p:nvPr>
        </p:nvSpPr>
        <p:spPr/>
        <p:txBody>
          <a:bodyPr/>
          <a:lstStyle/>
          <a:p>
            <a:r>
              <a:rPr lang="en-US" dirty="0"/>
              <a:t>What </a:t>
            </a:r>
            <a:r>
              <a:rPr lang="en-US" dirty="0">
                <a:solidFill>
                  <a:srgbClr val="FF0000"/>
                </a:solidFill>
              </a:rPr>
              <a:t>Actually</a:t>
            </a:r>
            <a:r>
              <a:rPr lang="en-US" dirty="0"/>
              <a:t> happened in New Zealand</a:t>
            </a:r>
            <a:endParaRPr lang="en-GB" dirty="0"/>
          </a:p>
        </p:txBody>
      </p:sp>
      <p:sp>
        <p:nvSpPr>
          <p:cNvPr id="3" name="Content Placeholder 2">
            <a:extLst>
              <a:ext uri="{FF2B5EF4-FFF2-40B4-BE49-F238E27FC236}">
                <a16:creationId xmlns:a16="http://schemas.microsoft.com/office/drawing/2014/main" id="{6AB4A51C-4946-A4C4-7B0B-AFAB72FA000B}"/>
              </a:ext>
            </a:extLst>
          </p:cNvPr>
          <p:cNvSpPr>
            <a:spLocks noGrp="1"/>
          </p:cNvSpPr>
          <p:nvPr>
            <p:ph idx="1"/>
          </p:nvPr>
        </p:nvSpPr>
        <p:spPr>
          <a:xfrm>
            <a:off x="3666721" y="1759208"/>
            <a:ext cx="8424928" cy="5742432"/>
          </a:xfrm>
        </p:spPr>
        <p:txBody>
          <a:bodyPr>
            <a:normAutofit/>
          </a:bodyPr>
          <a:lstStyle/>
          <a:p>
            <a:pPr marL="0" indent="0">
              <a:lnSpc>
                <a:spcPct val="100000"/>
              </a:lnSpc>
              <a:spcAft>
                <a:spcPts val="3000"/>
              </a:spcAft>
              <a:buNone/>
            </a:pPr>
            <a:r>
              <a:rPr lang="en-US" dirty="0"/>
              <a:t>Rapid increase in the size of the industry.</a:t>
            </a:r>
          </a:p>
          <a:p>
            <a:pPr marL="0" indent="0">
              <a:lnSpc>
                <a:spcPct val="100000"/>
              </a:lnSpc>
              <a:spcAft>
                <a:spcPts val="3000"/>
              </a:spcAft>
              <a:buNone/>
            </a:pPr>
            <a:r>
              <a:rPr lang="en-US" dirty="0"/>
              <a:t>Violence and coercion remain rife.</a:t>
            </a:r>
          </a:p>
          <a:p>
            <a:pPr marL="0" indent="0">
              <a:lnSpc>
                <a:spcPct val="100000"/>
              </a:lnSpc>
              <a:spcAft>
                <a:spcPts val="3000"/>
              </a:spcAft>
              <a:buNone/>
            </a:pPr>
            <a:r>
              <a:rPr lang="en-US" dirty="0"/>
              <a:t>It’s not usually possible to refuse clients.</a:t>
            </a:r>
          </a:p>
          <a:p>
            <a:pPr marL="0" indent="0">
              <a:lnSpc>
                <a:spcPct val="100000"/>
              </a:lnSpc>
              <a:spcAft>
                <a:spcPts val="3000"/>
              </a:spcAft>
              <a:buNone/>
            </a:pPr>
            <a:r>
              <a:rPr lang="en-US" dirty="0"/>
              <a:t>Inspections in 12 years vs &gt;1000 brothels.</a:t>
            </a:r>
          </a:p>
          <a:p>
            <a:pPr marL="0" indent="0">
              <a:lnSpc>
                <a:spcPct val="100000"/>
              </a:lnSpc>
              <a:spcAft>
                <a:spcPts val="3000"/>
              </a:spcAft>
              <a:buNone/>
            </a:pPr>
            <a:r>
              <a:rPr lang="en-US" dirty="0"/>
              <a:t>Unprotected sex is common.</a:t>
            </a:r>
          </a:p>
          <a:p>
            <a:pPr marL="0" indent="0">
              <a:spcAft>
                <a:spcPts val="3600"/>
              </a:spcAft>
              <a:buNone/>
            </a:pPr>
            <a:endParaRPr lang="en-US" dirty="0"/>
          </a:p>
        </p:txBody>
      </p:sp>
      <p:pic>
        <p:nvPicPr>
          <p:cNvPr id="9" name="Picture 8">
            <a:extLst>
              <a:ext uri="{FF2B5EF4-FFF2-40B4-BE49-F238E27FC236}">
                <a16:creationId xmlns:a16="http://schemas.microsoft.com/office/drawing/2014/main" id="{D7F9FE41-7543-842D-6536-5EDAE4E9C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824" y="1671699"/>
            <a:ext cx="862586" cy="893066"/>
          </a:xfrm>
          <a:prstGeom prst="rect">
            <a:avLst/>
          </a:prstGeom>
        </p:spPr>
      </p:pic>
      <p:pic>
        <p:nvPicPr>
          <p:cNvPr id="10" name="Picture 9">
            <a:extLst>
              <a:ext uri="{FF2B5EF4-FFF2-40B4-BE49-F238E27FC236}">
                <a16:creationId xmlns:a16="http://schemas.microsoft.com/office/drawing/2014/main" id="{E68943B9-9AC1-3832-ACA3-9455330584C9}"/>
              </a:ext>
            </a:extLst>
          </p:cNvPr>
          <p:cNvPicPr>
            <a:picLocks noChangeAspect="1"/>
          </p:cNvPicPr>
          <p:nvPr/>
        </p:nvPicPr>
        <p:blipFill rotWithShape="1">
          <a:blip r:embed="rId3">
            <a:extLst>
              <a:ext uri="{28A0092B-C50C-407E-A947-70E740481C1C}">
                <a14:useLocalDpi xmlns:a14="http://schemas.microsoft.com/office/drawing/2010/main" val="0"/>
              </a:ext>
            </a:extLst>
          </a:blip>
          <a:srcRect b="35827"/>
          <a:stretch/>
        </p:blipFill>
        <p:spPr>
          <a:xfrm>
            <a:off x="2375819" y="3671036"/>
            <a:ext cx="880573" cy="949232"/>
          </a:xfrm>
          <a:prstGeom prst="rect">
            <a:avLst/>
          </a:prstGeom>
        </p:spPr>
      </p:pic>
      <p:pic>
        <p:nvPicPr>
          <p:cNvPr id="11" name="Picture 10">
            <a:extLst>
              <a:ext uri="{FF2B5EF4-FFF2-40B4-BE49-F238E27FC236}">
                <a16:creationId xmlns:a16="http://schemas.microsoft.com/office/drawing/2014/main" id="{8E81A0A4-1D4A-3667-35AE-AC811EAB0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5819" y="2659559"/>
            <a:ext cx="871579" cy="769441"/>
          </a:xfrm>
          <a:prstGeom prst="rect">
            <a:avLst/>
          </a:prstGeom>
        </p:spPr>
      </p:pic>
      <p:sp>
        <p:nvSpPr>
          <p:cNvPr id="12" name="TextBox 11">
            <a:extLst>
              <a:ext uri="{FF2B5EF4-FFF2-40B4-BE49-F238E27FC236}">
                <a16:creationId xmlns:a16="http://schemas.microsoft.com/office/drawing/2014/main" id="{471BFCB7-D0EA-1DDA-32A3-DABC7555E37D}"/>
              </a:ext>
            </a:extLst>
          </p:cNvPr>
          <p:cNvSpPr txBox="1"/>
          <p:nvPr/>
        </p:nvSpPr>
        <p:spPr>
          <a:xfrm>
            <a:off x="2166157" y="4630424"/>
            <a:ext cx="1290902" cy="1107996"/>
          </a:xfrm>
          <a:prstGeom prst="rect">
            <a:avLst/>
          </a:prstGeom>
          <a:noFill/>
        </p:spPr>
        <p:txBody>
          <a:bodyPr wrap="square" rtlCol="0">
            <a:spAutoFit/>
          </a:bodyPr>
          <a:lstStyle/>
          <a:p>
            <a:pPr algn="ctr"/>
            <a:r>
              <a:rPr lang="en-US" sz="6600" dirty="0">
                <a:solidFill>
                  <a:srgbClr val="DD0023"/>
                </a:solidFill>
                <a:latin typeface="Baloo Thambi" panose="03080902040302020200" pitchFamily="66" charset="0"/>
                <a:cs typeface="Baloo Thambi" panose="03080902040302020200" pitchFamily="66" charset="0"/>
              </a:rPr>
              <a:t>11</a:t>
            </a:r>
            <a:endParaRPr lang="en-GB" sz="6600" dirty="0">
              <a:solidFill>
                <a:srgbClr val="DD0023"/>
              </a:solidFill>
              <a:latin typeface="Baloo Thambi" panose="03080902040302020200" pitchFamily="66" charset="0"/>
              <a:cs typeface="Baloo Thambi" panose="03080902040302020200" pitchFamily="66" charset="0"/>
            </a:endParaRPr>
          </a:p>
        </p:txBody>
      </p:sp>
      <p:pic>
        <p:nvPicPr>
          <p:cNvPr id="13" name="Picture 12">
            <a:extLst>
              <a:ext uri="{FF2B5EF4-FFF2-40B4-BE49-F238E27FC236}">
                <a16:creationId xmlns:a16="http://schemas.microsoft.com/office/drawing/2014/main" id="{8E7076E6-F9F7-69FF-974D-B41A8767B7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5819" y="5504501"/>
            <a:ext cx="899162" cy="908306"/>
          </a:xfrm>
          <a:prstGeom prst="rect">
            <a:avLst/>
          </a:prstGeom>
        </p:spPr>
      </p:pic>
      <p:pic>
        <p:nvPicPr>
          <p:cNvPr id="4" name="Picture 3">
            <a:extLst>
              <a:ext uri="{FF2B5EF4-FFF2-40B4-BE49-F238E27FC236}">
                <a16:creationId xmlns:a16="http://schemas.microsoft.com/office/drawing/2014/main" id="{60152626-D840-542F-BFD7-8D206FC009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23963" y="3575304"/>
            <a:ext cx="2868037" cy="3178430"/>
          </a:xfrm>
          <a:prstGeom prst="rect">
            <a:avLst/>
          </a:prstGeom>
        </p:spPr>
      </p:pic>
    </p:spTree>
    <p:extLst>
      <p:ext uri="{BB962C8B-B14F-4D97-AF65-F5344CB8AC3E}">
        <p14:creationId xmlns:p14="http://schemas.microsoft.com/office/powerpoint/2010/main" val="2822803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939E61-07DF-BD67-43B4-0FA1EC88A984}"/>
              </a:ext>
            </a:extLst>
          </p:cNvPr>
          <p:cNvSpPr/>
          <p:nvPr/>
        </p:nvSpPr>
        <p:spPr>
          <a:xfrm>
            <a:off x="0" y="1"/>
            <a:ext cx="12192000" cy="6857999"/>
          </a:xfrm>
          <a:prstGeom prst="rect">
            <a:avLst/>
          </a:prstGeom>
          <a:solidFill>
            <a:srgbClr val="171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2EDE2AF3-46A3-E596-7163-8A74A02922A1}"/>
              </a:ext>
            </a:extLst>
          </p:cNvPr>
          <p:cNvPicPr>
            <a:picLocks noChangeAspect="1"/>
          </p:cNvPicPr>
          <p:nvPr/>
        </p:nvPicPr>
        <p:blipFill rotWithShape="1">
          <a:blip r:embed="rId2">
            <a:extLst>
              <a:ext uri="{28A0092B-C50C-407E-A947-70E740481C1C}">
                <a14:useLocalDpi xmlns:a14="http://schemas.microsoft.com/office/drawing/2010/main" val="0"/>
              </a:ext>
            </a:extLst>
          </a:blip>
          <a:srcRect l="5909" t="2779" b="2769"/>
          <a:stretch/>
        </p:blipFill>
        <p:spPr>
          <a:xfrm>
            <a:off x="1307592" y="-1"/>
            <a:ext cx="9932209" cy="6858000"/>
          </a:xfrm>
          <a:prstGeom prst="rect">
            <a:avLst/>
          </a:prstGeom>
        </p:spPr>
      </p:pic>
    </p:spTree>
    <p:extLst>
      <p:ext uri="{BB962C8B-B14F-4D97-AF65-F5344CB8AC3E}">
        <p14:creationId xmlns:p14="http://schemas.microsoft.com/office/powerpoint/2010/main" val="1161778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D152E920-2A98-0B15-E843-ED21F5013C50}"/>
              </a:ext>
            </a:extLst>
          </p:cNvPr>
          <p:cNvCxnSpPr/>
          <p:nvPr/>
        </p:nvCxnSpPr>
        <p:spPr>
          <a:xfrm>
            <a:off x="1426892" y="1662520"/>
            <a:ext cx="10204276"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99BB2C0-7C0A-1E14-238A-AA000FDED8A8}"/>
              </a:ext>
            </a:extLst>
          </p:cNvPr>
          <p:cNvCxnSpPr/>
          <p:nvPr/>
        </p:nvCxnSpPr>
        <p:spPr>
          <a:xfrm>
            <a:off x="1400220" y="2671772"/>
            <a:ext cx="10204276"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D7A9FD-FDB7-BB65-005D-C3AE3A73D299}"/>
              </a:ext>
            </a:extLst>
          </p:cNvPr>
          <p:cNvCxnSpPr/>
          <p:nvPr/>
        </p:nvCxnSpPr>
        <p:spPr>
          <a:xfrm>
            <a:off x="1333502" y="3733161"/>
            <a:ext cx="10204276"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1C59C3-A6E6-DB24-0280-5E4F91620044}"/>
              </a:ext>
            </a:extLst>
          </p:cNvPr>
          <p:cNvCxnSpPr/>
          <p:nvPr/>
        </p:nvCxnSpPr>
        <p:spPr>
          <a:xfrm>
            <a:off x="1333502" y="4880438"/>
            <a:ext cx="10204276"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30FECC2-AD0A-54CE-D90D-C406492AF582}"/>
              </a:ext>
            </a:extLst>
          </p:cNvPr>
          <p:cNvCxnSpPr/>
          <p:nvPr/>
        </p:nvCxnSpPr>
        <p:spPr>
          <a:xfrm>
            <a:off x="1342405" y="5983792"/>
            <a:ext cx="10204276"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73A3ABA-370E-280B-5BBD-D360FED606AA}"/>
              </a:ext>
            </a:extLst>
          </p:cNvPr>
          <p:cNvSpPr>
            <a:spLocks noGrp="1"/>
          </p:cNvSpPr>
          <p:nvPr>
            <p:ph type="title"/>
          </p:nvPr>
        </p:nvSpPr>
        <p:spPr>
          <a:xfrm>
            <a:off x="1400220" y="-49371"/>
            <a:ext cx="2935247" cy="1088793"/>
          </a:xfrm>
        </p:spPr>
        <p:txBody>
          <a:bodyPr>
            <a:normAutofit/>
          </a:bodyPr>
          <a:lstStyle/>
          <a:p>
            <a:r>
              <a:rPr lang="en-GB" sz="3200" dirty="0"/>
              <a:t>FEATURE</a:t>
            </a:r>
            <a:endParaRPr lang="en-GB" sz="3600" dirty="0"/>
          </a:p>
        </p:txBody>
      </p:sp>
      <p:pic>
        <p:nvPicPr>
          <p:cNvPr id="9" name="Picture 8">
            <a:extLst>
              <a:ext uri="{FF2B5EF4-FFF2-40B4-BE49-F238E27FC236}">
                <a16:creationId xmlns:a16="http://schemas.microsoft.com/office/drawing/2014/main" id="{44900EEC-5510-89A0-7C93-514BBC5BD460}"/>
              </a:ext>
            </a:extLst>
          </p:cNvPr>
          <p:cNvPicPr>
            <a:picLocks noChangeAspect="1"/>
          </p:cNvPicPr>
          <p:nvPr/>
        </p:nvPicPr>
        <p:blipFill>
          <a:blip r:embed="rId2"/>
          <a:stretch>
            <a:fillRect/>
          </a:stretch>
        </p:blipFill>
        <p:spPr>
          <a:xfrm>
            <a:off x="255047" y="1669809"/>
            <a:ext cx="1171845" cy="1007054"/>
          </a:xfrm>
          <a:prstGeom prst="rect">
            <a:avLst/>
          </a:prstGeom>
        </p:spPr>
      </p:pic>
      <p:pic>
        <p:nvPicPr>
          <p:cNvPr id="10" name="Picture 9">
            <a:extLst>
              <a:ext uri="{FF2B5EF4-FFF2-40B4-BE49-F238E27FC236}">
                <a16:creationId xmlns:a16="http://schemas.microsoft.com/office/drawing/2014/main" id="{7F4CF982-AF95-773C-9D51-662421524D24}"/>
              </a:ext>
            </a:extLst>
          </p:cNvPr>
          <p:cNvPicPr>
            <a:picLocks noChangeAspect="1"/>
          </p:cNvPicPr>
          <p:nvPr/>
        </p:nvPicPr>
        <p:blipFill rotWithShape="1">
          <a:blip r:embed="rId3"/>
          <a:srcRect r="7560"/>
          <a:stretch/>
        </p:blipFill>
        <p:spPr>
          <a:xfrm>
            <a:off x="147782" y="2671772"/>
            <a:ext cx="1252438" cy="1238738"/>
          </a:xfrm>
          <a:prstGeom prst="rect">
            <a:avLst/>
          </a:prstGeom>
        </p:spPr>
      </p:pic>
      <p:pic>
        <p:nvPicPr>
          <p:cNvPr id="11" name="Picture 10">
            <a:extLst>
              <a:ext uri="{FF2B5EF4-FFF2-40B4-BE49-F238E27FC236}">
                <a16:creationId xmlns:a16="http://schemas.microsoft.com/office/drawing/2014/main" id="{F923F556-4F56-6ECA-8C41-8A1D1CEDB841}"/>
              </a:ext>
            </a:extLst>
          </p:cNvPr>
          <p:cNvPicPr>
            <a:picLocks noChangeAspect="1"/>
          </p:cNvPicPr>
          <p:nvPr/>
        </p:nvPicPr>
        <p:blipFill>
          <a:blip r:embed="rId4"/>
          <a:stretch>
            <a:fillRect/>
          </a:stretch>
        </p:blipFill>
        <p:spPr>
          <a:xfrm>
            <a:off x="407131" y="3733161"/>
            <a:ext cx="811443" cy="961712"/>
          </a:xfrm>
          <a:prstGeom prst="rect">
            <a:avLst/>
          </a:prstGeom>
        </p:spPr>
      </p:pic>
      <p:pic>
        <p:nvPicPr>
          <p:cNvPr id="12" name="Picture 11">
            <a:extLst>
              <a:ext uri="{FF2B5EF4-FFF2-40B4-BE49-F238E27FC236}">
                <a16:creationId xmlns:a16="http://schemas.microsoft.com/office/drawing/2014/main" id="{44EA66C6-3D55-40E9-C46F-4814E14553BF}"/>
              </a:ext>
            </a:extLst>
          </p:cNvPr>
          <p:cNvPicPr>
            <a:picLocks noChangeAspect="1"/>
          </p:cNvPicPr>
          <p:nvPr/>
        </p:nvPicPr>
        <p:blipFill>
          <a:blip r:embed="rId5"/>
          <a:stretch>
            <a:fillRect/>
          </a:stretch>
        </p:blipFill>
        <p:spPr>
          <a:xfrm>
            <a:off x="425991" y="4880438"/>
            <a:ext cx="792583" cy="1089802"/>
          </a:xfrm>
          <a:prstGeom prst="rect">
            <a:avLst/>
          </a:prstGeom>
        </p:spPr>
      </p:pic>
      <p:pic>
        <p:nvPicPr>
          <p:cNvPr id="13" name="Picture 12">
            <a:extLst>
              <a:ext uri="{FF2B5EF4-FFF2-40B4-BE49-F238E27FC236}">
                <a16:creationId xmlns:a16="http://schemas.microsoft.com/office/drawing/2014/main" id="{0BB4C860-31FB-AF6B-8AAD-B0011C514CBD}"/>
              </a:ext>
            </a:extLst>
          </p:cNvPr>
          <p:cNvPicPr>
            <a:picLocks noChangeAspect="1"/>
          </p:cNvPicPr>
          <p:nvPr/>
        </p:nvPicPr>
        <p:blipFill>
          <a:blip r:embed="rId6"/>
          <a:stretch>
            <a:fillRect/>
          </a:stretch>
        </p:blipFill>
        <p:spPr>
          <a:xfrm>
            <a:off x="275285" y="631192"/>
            <a:ext cx="1151607" cy="1088793"/>
          </a:xfrm>
          <a:prstGeom prst="rect">
            <a:avLst/>
          </a:prstGeom>
        </p:spPr>
      </p:pic>
      <p:pic>
        <p:nvPicPr>
          <p:cNvPr id="14" name="Picture 13">
            <a:extLst>
              <a:ext uri="{FF2B5EF4-FFF2-40B4-BE49-F238E27FC236}">
                <a16:creationId xmlns:a16="http://schemas.microsoft.com/office/drawing/2014/main" id="{00107DCA-09CA-4218-214E-FA83C34EEF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501" y="5883466"/>
            <a:ext cx="803001" cy="815747"/>
          </a:xfrm>
          <a:prstGeom prst="rect">
            <a:avLst/>
          </a:prstGeom>
        </p:spPr>
      </p:pic>
      <p:sp>
        <p:nvSpPr>
          <p:cNvPr id="7" name="Content Placeholder 2">
            <a:extLst>
              <a:ext uri="{FF2B5EF4-FFF2-40B4-BE49-F238E27FC236}">
                <a16:creationId xmlns:a16="http://schemas.microsoft.com/office/drawing/2014/main" id="{39EFCC3C-11A7-64D3-9CDA-1EB5E1A74BCB}"/>
              </a:ext>
            </a:extLst>
          </p:cNvPr>
          <p:cNvSpPr>
            <a:spLocks noGrp="1"/>
          </p:cNvSpPr>
          <p:nvPr>
            <p:ph idx="1"/>
          </p:nvPr>
        </p:nvSpPr>
        <p:spPr>
          <a:xfrm>
            <a:off x="1333502" y="796456"/>
            <a:ext cx="8424928" cy="6541299"/>
          </a:xfrm>
        </p:spPr>
        <p:txBody>
          <a:bodyPr>
            <a:normAutofit/>
          </a:bodyPr>
          <a:lstStyle/>
          <a:p>
            <a:pPr marL="0" indent="0">
              <a:lnSpc>
                <a:spcPct val="100000"/>
              </a:lnSpc>
              <a:spcAft>
                <a:spcPts val="3600"/>
              </a:spcAft>
              <a:buNone/>
            </a:pPr>
            <a:r>
              <a:rPr lang="en-US" dirty="0"/>
              <a:t>Selling sex is legal?</a:t>
            </a:r>
          </a:p>
          <a:p>
            <a:pPr marL="0" indent="0">
              <a:lnSpc>
                <a:spcPct val="100000"/>
              </a:lnSpc>
              <a:spcAft>
                <a:spcPts val="3600"/>
              </a:spcAft>
              <a:buNone/>
            </a:pPr>
            <a:r>
              <a:rPr lang="en-US" dirty="0"/>
              <a:t>Services, incl. routes out?</a:t>
            </a:r>
          </a:p>
          <a:p>
            <a:pPr marL="0" indent="0">
              <a:lnSpc>
                <a:spcPct val="100000"/>
              </a:lnSpc>
              <a:spcAft>
                <a:spcPts val="3600"/>
              </a:spcAft>
              <a:buNone/>
            </a:pPr>
            <a:r>
              <a:rPr lang="en-US" dirty="0"/>
              <a:t>Pimping is legal?</a:t>
            </a:r>
          </a:p>
          <a:p>
            <a:pPr marL="0" indent="0">
              <a:lnSpc>
                <a:spcPct val="100000"/>
              </a:lnSpc>
              <a:spcAft>
                <a:spcPts val="3600"/>
              </a:spcAft>
              <a:buNone/>
            </a:pPr>
            <a:r>
              <a:rPr lang="en-US" dirty="0"/>
              <a:t>Brothels are legal?</a:t>
            </a:r>
          </a:p>
          <a:p>
            <a:pPr marL="0" indent="0">
              <a:lnSpc>
                <a:spcPct val="100000"/>
              </a:lnSpc>
              <a:spcAft>
                <a:spcPts val="3600"/>
              </a:spcAft>
              <a:buNone/>
            </a:pPr>
            <a:r>
              <a:rPr lang="en-US" dirty="0"/>
              <a:t>Buying sex is legal?</a:t>
            </a:r>
          </a:p>
          <a:p>
            <a:pPr marL="0" indent="0">
              <a:lnSpc>
                <a:spcPct val="100000"/>
              </a:lnSpc>
              <a:spcAft>
                <a:spcPts val="3600"/>
              </a:spcAft>
              <a:buNone/>
            </a:pPr>
            <a:r>
              <a:rPr lang="en-US" dirty="0"/>
              <a:t>Trafficking effectively legal?</a:t>
            </a:r>
          </a:p>
          <a:p>
            <a:pPr marL="0" indent="0">
              <a:spcAft>
                <a:spcPts val="3600"/>
              </a:spcAft>
              <a:buNone/>
            </a:pPr>
            <a:endParaRPr lang="en-US" dirty="0"/>
          </a:p>
        </p:txBody>
      </p:sp>
      <p:sp>
        <p:nvSpPr>
          <p:cNvPr id="15" name="Oval 14">
            <a:extLst>
              <a:ext uri="{FF2B5EF4-FFF2-40B4-BE49-F238E27FC236}">
                <a16:creationId xmlns:a16="http://schemas.microsoft.com/office/drawing/2014/main" id="{F9AE0EB0-CE9E-1B11-9071-69E148698857}"/>
              </a:ext>
            </a:extLst>
          </p:cNvPr>
          <p:cNvSpPr/>
          <p:nvPr/>
        </p:nvSpPr>
        <p:spPr>
          <a:xfrm>
            <a:off x="6193069" y="-1"/>
            <a:ext cx="1420517" cy="1420517"/>
          </a:xfrm>
          <a:prstGeom prst="ellipse">
            <a:avLst/>
          </a:prstGeom>
          <a:solidFill>
            <a:srgbClr val="FF8A00">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0FACA6C-50E6-4047-FDCC-820E3C164464}"/>
              </a:ext>
            </a:extLst>
          </p:cNvPr>
          <p:cNvSpPr/>
          <p:nvPr/>
        </p:nvSpPr>
        <p:spPr>
          <a:xfrm>
            <a:off x="8668124" y="0"/>
            <a:ext cx="1420517" cy="1420517"/>
          </a:xfrm>
          <a:prstGeom prst="ellipse">
            <a:avLst/>
          </a:prstGeom>
          <a:solidFill>
            <a:srgbClr val="451A80">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a:extLst>
              <a:ext uri="{FF2B5EF4-FFF2-40B4-BE49-F238E27FC236}">
                <a16:creationId xmlns:a16="http://schemas.microsoft.com/office/drawing/2014/main" id="{91DCF3FB-A492-038E-3E87-38339E082D4C}"/>
              </a:ext>
            </a:extLst>
          </p:cNvPr>
          <p:cNvSpPr txBox="1">
            <a:spLocks/>
          </p:cNvSpPr>
          <p:nvPr/>
        </p:nvSpPr>
        <p:spPr>
          <a:xfrm>
            <a:off x="6444543" y="-49371"/>
            <a:ext cx="2935247" cy="10887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Julius Sans One" panose="02000000000000000000" pitchFamily="2" charset="0"/>
                <a:ea typeface="+mj-ea"/>
                <a:cs typeface="+mj-cs"/>
              </a:defRPr>
            </a:lvl1pPr>
          </a:lstStyle>
          <a:p>
            <a:r>
              <a:rPr lang="en-GB" sz="3200" dirty="0" err="1"/>
              <a:t>Decrim</a:t>
            </a:r>
            <a:endParaRPr lang="en-GB" sz="3200" dirty="0"/>
          </a:p>
        </p:txBody>
      </p:sp>
      <p:sp>
        <p:nvSpPr>
          <p:cNvPr id="18" name="Title 1">
            <a:extLst>
              <a:ext uri="{FF2B5EF4-FFF2-40B4-BE49-F238E27FC236}">
                <a16:creationId xmlns:a16="http://schemas.microsoft.com/office/drawing/2014/main" id="{3D136955-33E3-0DC1-DBAF-37442115010B}"/>
              </a:ext>
            </a:extLst>
          </p:cNvPr>
          <p:cNvSpPr txBox="1">
            <a:spLocks/>
          </p:cNvSpPr>
          <p:nvPr/>
        </p:nvSpPr>
        <p:spPr>
          <a:xfrm>
            <a:off x="8719979" y="-49371"/>
            <a:ext cx="3611026" cy="10887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Julius Sans One" panose="02000000000000000000" pitchFamily="2" charset="0"/>
                <a:ea typeface="+mj-ea"/>
                <a:cs typeface="+mj-cs"/>
              </a:defRPr>
            </a:lvl1pPr>
          </a:lstStyle>
          <a:p>
            <a:r>
              <a:rPr lang="en-GB" sz="3200" dirty="0"/>
              <a:t>Nordic MODEL </a:t>
            </a:r>
          </a:p>
        </p:txBody>
      </p:sp>
      <p:pic>
        <p:nvPicPr>
          <p:cNvPr id="19" name="Picture 18">
            <a:extLst>
              <a:ext uri="{FF2B5EF4-FFF2-40B4-BE49-F238E27FC236}">
                <a16:creationId xmlns:a16="http://schemas.microsoft.com/office/drawing/2014/main" id="{AF7C9328-3881-BAA6-D4F3-0FB56E775A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03327" y="1798054"/>
            <a:ext cx="936489" cy="636520"/>
          </a:xfrm>
          <a:prstGeom prst="rect">
            <a:avLst/>
          </a:prstGeom>
        </p:spPr>
      </p:pic>
      <p:pic>
        <p:nvPicPr>
          <p:cNvPr id="20" name="Picture 19">
            <a:extLst>
              <a:ext uri="{FF2B5EF4-FFF2-40B4-BE49-F238E27FC236}">
                <a16:creationId xmlns:a16="http://schemas.microsoft.com/office/drawing/2014/main" id="{A551BF23-3EF3-3E12-8A33-5292E03302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70479" y="709261"/>
            <a:ext cx="802185" cy="867227"/>
          </a:xfrm>
          <a:prstGeom prst="rect">
            <a:avLst/>
          </a:prstGeom>
        </p:spPr>
      </p:pic>
      <p:pic>
        <p:nvPicPr>
          <p:cNvPr id="21" name="Picture 20">
            <a:extLst>
              <a:ext uri="{FF2B5EF4-FFF2-40B4-BE49-F238E27FC236}">
                <a16:creationId xmlns:a16="http://schemas.microsoft.com/office/drawing/2014/main" id="{A12719DF-057E-5F76-DEA2-D75CE3A1B6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70479" y="2705422"/>
            <a:ext cx="802185" cy="867227"/>
          </a:xfrm>
          <a:prstGeom prst="rect">
            <a:avLst/>
          </a:prstGeom>
        </p:spPr>
      </p:pic>
      <p:pic>
        <p:nvPicPr>
          <p:cNvPr id="22" name="Picture 21">
            <a:extLst>
              <a:ext uri="{FF2B5EF4-FFF2-40B4-BE49-F238E27FC236}">
                <a16:creationId xmlns:a16="http://schemas.microsoft.com/office/drawing/2014/main" id="{BB60BCAB-C74C-D48B-D5F3-7DF200A165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70479" y="3764244"/>
            <a:ext cx="802185" cy="867227"/>
          </a:xfrm>
          <a:prstGeom prst="rect">
            <a:avLst/>
          </a:prstGeom>
        </p:spPr>
      </p:pic>
      <p:pic>
        <p:nvPicPr>
          <p:cNvPr id="23" name="Picture 22">
            <a:extLst>
              <a:ext uri="{FF2B5EF4-FFF2-40B4-BE49-F238E27FC236}">
                <a16:creationId xmlns:a16="http://schemas.microsoft.com/office/drawing/2014/main" id="{54E3A68F-14C4-81DF-22D8-C47BB8DCEA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70479" y="4859924"/>
            <a:ext cx="802185" cy="867227"/>
          </a:xfrm>
          <a:prstGeom prst="rect">
            <a:avLst/>
          </a:prstGeom>
        </p:spPr>
      </p:pic>
      <p:pic>
        <p:nvPicPr>
          <p:cNvPr id="24" name="Picture 23">
            <a:extLst>
              <a:ext uri="{FF2B5EF4-FFF2-40B4-BE49-F238E27FC236}">
                <a16:creationId xmlns:a16="http://schemas.microsoft.com/office/drawing/2014/main" id="{956353FD-29A0-A92F-0BF7-67CC589020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70479" y="5845214"/>
            <a:ext cx="802185" cy="867227"/>
          </a:xfrm>
          <a:prstGeom prst="rect">
            <a:avLst/>
          </a:prstGeom>
        </p:spPr>
      </p:pic>
      <p:pic>
        <p:nvPicPr>
          <p:cNvPr id="25" name="Picture 24">
            <a:extLst>
              <a:ext uri="{FF2B5EF4-FFF2-40B4-BE49-F238E27FC236}">
                <a16:creationId xmlns:a16="http://schemas.microsoft.com/office/drawing/2014/main" id="{4423B8E1-C398-3DBE-A45D-DD83B8C124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65722" y="773793"/>
            <a:ext cx="802185" cy="867227"/>
          </a:xfrm>
          <a:prstGeom prst="rect">
            <a:avLst/>
          </a:prstGeom>
        </p:spPr>
      </p:pic>
      <p:pic>
        <p:nvPicPr>
          <p:cNvPr id="26" name="Picture 25">
            <a:extLst>
              <a:ext uri="{FF2B5EF4-FFF2-40B4-BE49-F238E27FC236}">
                <a16:creationId xmlns:a16="http://schemas.microsoft.com/office/drawing/2014/main" id="{D29155B8-B128-D5B9-400F-548F8ED411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65722" y="1704257"/>
            <a:ext cx="802185" cy="867227"/>
          </a:xfrm>
          <a:prstGeom prst="rect">
            <a:avLst/>
          </a:prstGeom>
        </p:spPr>
      </p:pic>
      <p:pic>
        <p:nvPicPr>
          <p:cNvPr id="27" name="Picture 26">
            <a:extLst>
              <a:ext uri="{FF2B5EF4-FFF2-40B4-BE49-F238E27FC236}">
                <a16:creationId xmlns:a16="http://schemas.microsoft.com/office/drawing/2014/main" id="{8638D58B-18CE-814D-1AE8-34A976BD57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8570" y="5090631"/>
            <a:ext cx="936489" cy="636520"/>
          </a:xfrm>
          <a:prstGeom prst="rect">
            <a:avLst/>
          </a:prstGeom>
        </p:spPr>
      </p:pic>
      <p:pic>
        <p:nvPicPr>
          <p:cNvPr id="28" name="Picture 27">
            <a:extLst>
              <a:ext uri="{FF2B5EF4-FFF2-40B4-BE49-F238E27FC236}">
                <a16:creationId xmlns:a16="http://schemas.microsoft.com/office/drawing/2014/main" id="{AD1F9B82-9B0D-E4AC-2952-EE14FAA963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8570" y="4012830"/>
            <a:ext cx="936489" cy="636520"/>
          </a:xfrm>
          <a:prstGeom prst="rect">
            <a:avLst/>
          </a:prstGeom>
        </p:spPr>
      </p:pic>
      <p:pic>
        <p:nvPicPr>
          <p:cNvPr id="29" name="Picture 28">
            <a:extLst>
              <a:ext uri="{FF2B5EF4-FFF2-40B4-BE49-F238E27FC236}">
                <a16:creationId xmlns:a16="http://schemas.microsoft.com/office/drawing/2014/main" id="{7756F3C9-B544-DC4E-7A8C-A8F6961B0B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8570" y="2885884"/>
            <a:ext cx="936489" cy="636520"/>
          </a:xfrm>
          <a:prstGeom prst="rect">
            <a:avLst/>
          </a:prstGeom>
        </p:spPr>
      </p:pic>
      <p:pic>
        <p:nvPicPr>
          <p:cNvPr id="30" name="Picture 29">
            <a:extLst>
              <a:ext uri="{FF2B5EF4-FFF2-40B4-BE49-F238E27FC236}">
                <a16:creationId xmlns:a16="http://schemas.microsoft.com/office/drawing/2014/main" id="{CACFE595-8379-837A-41A3-C07961899F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8570" y="6029672"/>
            <a:ext cx="936489" cy="636520"/>
          </a:xfrm>
          <a:prstGeom prst="rect">
            <a:avLst/>
          </a:prstGeom>
        </p:spPr>
      </p:pic>
    </p:spTree>
    <p:extLst>
      <p:ext uri="{BB962C8B-B14F-4D97-AF65-F5344CB8AC3E}">
        <p14:creationId xmlns:p14="http://schemas.microsoft.com/office/powerpoint/2010/main" val="381175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7897E-064B-7869-64ED-D38567E1EC74}"/>
              </a:ext>
            </a:extLst>
          </p:cNvPr>
          <p:cNvSpPr>
            <a:spLocks noGrp="1"/>
          </p:cNvSpPr>
          <p:nvPr>
            <p:ph type="title"/>
          </p:nvPr>
        </p:nvSpPr>
        <p:spPr/>
        <p:txBody>
          <a:bodyPr/>
          <a:lstStyle/>
          <a:p>
            <a:r>
              <a:rPr lang="en-GB" dirty="0"/>
              <a:t>Full </a:t>
            </a:r>
            <a:r>
              <a:rPr lang="en-GB" dirty="0" err="1"/>
              <a:t>decrim</a:t>
            </a:r>
            <a:r>
              <a:rPr lang="en-GB" dirty="0"/>
              <a:t> vs. legalisation</a:t>
            </a:r>
          </a:p>
        </p:txBody>
      </p:sp>
      <p:sp>
        <p:nvSpPr>
          <p:cNvPr id="3" name="Content Placeholder 2">
            <a:extLst>
              <a:ext uri="{FF2B5EF4-FFF2-40B4-BE49-F238E27FC236}">
                <a16:creationId xmlns:a16="http://schemas.microsoft.com/office/drawing/2014/main" id="{01B57804-47B8-7E75-5A04-95AFC765EE86}"/>
              </a:ext>
            </a:extLst>
          </p:cNvPr>
          <p:cNvSpPr>
            <a:spLocks noGrp="1"/>
          </p:cNvSpPr>
          <p:nvPr>
            <p:ph idx="1"/>
          </p:nvPr>
        </p:nvSpPr>
        <p:spPr>
          <a:xfrm>
            <a:off x="838200" y="1544349"/>
            <a:ext cx="10515600" cy="4922647"/>
          </a:xfrm>
        </p:spPr>
        <p:txBody>
          <a:bodyPr>
            <a:normAutofit/>
          </a:bodyPr>
          <a:lstStyle/>
          <a:p>
            <a:pPr>
              <a:spcAft>
                <a:spcPts val="1200"/>
              </a:spcAft>
            </a:pPr>
            <a:r>
              <a:rPr lang="en-US" dirty="0"/>
              <a:t>Germany &amp; the Netherlands both have </a:t>
            </a:r>
            <a:r>
              <a:rPr lang="en-US" dirty="0" err="1"/>
              <a:t>legalisation</a:t>
            </a:r>
            <a:r>
              <a:rPr lang="en-US" dirty="0"/>
              <a:t>.</a:t>
            </a:r>
          </a:p>
          <a:p>
            <a:pPr>
              <a:spcAft>
                <a:spcPts val="1200"/>
              </a:spcAft>
            </a:pPr>
            <a:r>
              <a:rPr lang="en-US" dirty="0"/>
              <a:t>In theory, </a:t>
            </a:r>
            <a:r>
              <a:rPr lang="en-US" dirty="0" err="1"/>
              <a:t>legalisation</a:t>
            </a:r>
            <a:r>
              <a:rPr lang="en-US" dirty="0"/>
              <a:t> is very different from decrim – but in practice there are many similarities.</a:t>
            </a:r>
          </a:p>
          <a:p>
            <a:pPr>
              <a:spcAft>
                <a:spcPts val="1200"/>
              </a:spcAft>
            </a:pPr>
            <a:r>
              <a:rPr lang="en-US" dirty="0"/>
              <a:t>Both result in:</a:t>
            </a:r>
          </a:p>
          <a:p>
            <a:pPr lvl="1">
              <a:spcAft>
                <a:spcPts val="1200"/>
              </a:spcAft>
            </a:pPr>
            <a:r>
              <a:rPr lang="en-US" dirty="0"/>
              <a:t>A massive increase in the size of the industry.</a:t>
            </a:r>
          </a:p>
          <a:p>
            <a:pPr lvl="1">
              <a:spcAft>
                <a:spcPts val="1200"/>
              </a:spcAft>
            </a:pPr>
            <a:r>
              <a:rPr lang="en-US" dirty="0"/>
              <a:t>Mega-brothels that cater to large numbers of punters simultaneously.</a:t>
            </a:r>
          </a:p>
          <a:p>
            <a:pPr lvl="1">
              <a:spcAft>
                <a:spcPts val="1200"/>
              </a:spcAft>
            </a:pPr>
            <a:r>
              <a:rPr lang="en-US" dirty="0"/>
              <a:t>Pimps are considered respectable businessmen.</a:t>
            </a:r>
          </a:p>
        </p:txBody>
      </p:sp>
      <p:sp>
        <p:nvSpPr>
          <p:cNvPr id="7" name="Rectangle 6">
            <a:extLst>
              <a:ext uri="{FF2B5EF4-FFF2-40B4-BE49-F238E27FC236}">
                <a16:creationId xmlns:a16="http://schemas.microsoft.com/office/drawing/2014/main" id="{E3EBA3C1-5994-B530-35B2-5AF0FC8E976E}"/>
              </a:ext>
            </a:extLst>
          </p:cNvPr>
          <p:cNvSpPr/>
          <p:nvPr/>
        </p:nvSpPr>
        <p:spPr>
          <a:xfrm>
            <a:off x="612648" y="3869235"/>
            <a:ext cx="1256781" cy="298876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4902BE48-803F-5D46-FE36-35F3CB336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14" y="5699022"/>
            <a:ext cx="992615" cy="957165"/>
          </a:xfrm>
          <a:prstGeom prst="rect">
            <a:avLst/>
          </a:prstGeom>
        </p:spPr>
      </p:pic>
      <p:pic>
        <p:nvPicPr>
          <p:cNvPr id="5" name="Graphic 4" descr="Building">
            <a:extLst>
              <a:ext uri="{FF2B5EF4-FFF2-40B4-BE49-F238E27FC236}">
                <a16:creationId xmlns:a16="http://schemas.microsoft.com/office/drawing/2014/main" id="{31BCADBC-C0F7-0BB6-3F36-0573F14B14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5047" y="4784622"/>
            <a:ext cx="1216151" cy="914400"/>
          </a:xfrm>
          <a:prstGeom prst="rect">
            <a:avLst/>
          </a:prstGeom>
        </p:spPr>
      </p:pic>
      <p:pic>
        <p:nvPicPr>
          <p:cNvPr id="6" name="Graphic 5" descr="Bar graph with upward trend">
            <a:extLst>
              <a:ext uri="{FF2B5EF4-FFF2-40B4-BE49-F238E27FC236}">
                <a16:creationId xmlns:a16="http://schemas.microsoft.com/office/drawing/2014/main" id="{34E3D03E-E8D1-F6A3-7098-B01165584C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5923" y="3869235"/>
            <a:ext cx="914400" cy="914400"/>
          </a:xfrm>
          <a:prstGeom prst="rect">
            <a:avLst/>
          </a:prstGeom>
        </p:spPr>
      </p:pic>
    </p:spTree>
    <p:extLst>
      <p:ext uri="{BB962C8B-B14F-4D97-AF65-F5344CB8AC3E}">
        <p14:creationId xmlns:p14="http://schemas.microsoft.com/office/powerpoint/2010/main" val="1524981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BA9BA8-69D3-529A-160A-C41334C15F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695271"/>
            <a:ext cx="7678327" cy="6162729"/>
          </a:xfrm>
          <a:prstGeom prst="rect">
            <a:avLst/>
          </a:prstGeom>
        </p:spPr>
      </p:pic>
      <p:sp>
        <p:nvSpPr>
          <p:cNvPr id="2" name="Title 1">
            <a:extLst>
              <a:ext uri="{FF2B5EF4-FFF2-40B4-BE49-F238E27FC236}">
                <a16:creationId xmlns:a16="http://schemas.microsoft.com/office/drawing/2014/main" id="{6E6BBF5C-255A-6213-9034-47F49ED491C1}"/>
              </a:ext>
            </a:extLst>
          </p:cNvPr>
          <p:cNvSpPr>
            <a:spLocks noGrp="1"/>
          </p:cNvSpPr>
          <p:nvPr>
            <p:ph type="title"/>
          </p:nvPr>
        </p:nvSpPr>
        <p:spPr>
          <a:xfrm>
            <a:off x="0" y="1"/>
            <a:ext cx="12192000" cy="950976"/>
          </a:xfrm>
        </p:spPr>
        <p:txBody>
          <a:bodyPr>
            <a:normAutofit/>
          </a:bodyPr>
          <a:lstStyle/>
          <a:p>
            <a:pPr algn="ctr"/>
            <a:r>
              <a:rPr lang="en-US" sz="4000" dirty="0"/>
              <a:t>Percentage of population in prostitution</a:t>
            </a:r>
            <a:endParaRPr lang="en-GB" sz="4000" dirty="0"/>
          </a:p>
        </p:txBody>
      </p:sp>
    </p:spTree>
    <p:extLst>
      <p:ext uri="{BB962C8B-B14F-4D97-AF65-F5344CB8AC3E}">
        <p14:creationId xmlns:p14="http://schemas.microsoft.com/office/powerpoint/2010/main" val="1671911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A081E-97F5-A37C-BAEB-2A922DB0D8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192BA1-BBBF-5AF7-8AB6-DD3FBA75D474}"/>
              </a:ext>
            </a:extLst>
          </p:cNvPr>
          <p:cNvSpPr>
            <a:spLocks noGrp="1"/>
          </p:cNvSpPr>
          <p:nvPr>
            <p:ph type="title"/>
          </p:nvPr>
        </p:nvSpPr>
        <p:spPr>
          <a:xfrm>
            <a:off x="0" y="140749"/>
            <a:ext cx="12192000" cy="960119"/>
          </a:xfrm>
        </p:spPr>
        <p:txBody>
          <a:bodyPr>
            <a:noAutofit/>
          </a:bodyPr>
          <a:lstStyle/>
          <a:p>
            <a:pPr algn="ctr"/>
            <a:r>
              <a:rPr lang="en-US" sz="3200" dirty="0"/>
              <a:t>Average annual rate of homicide of prostituted women per 100,000 female population</a:t>
            </a:r>
            <a:endParaRPr lang="en-GB" sz="3200" dirty="0"/>
          </a:p>
        </p:txBody>
      </p:sp>
      <p:pic>
        <p:nvPicPr>
          <p:cNvPr id="3" name="Picture 2">
            <a:extLst>
              <a:ext uri="{FF2B5EF4-FFF2-40B4-BE49-F238E27FC236}">
                <a16:creationId xmlns:a16="http://schemas.microsoft.com/office/drawing/2014/main" id="{D3C716F4-E036-7CA6-90A6-9C391A1A9CE7}"/>
              </a:ext>
            </a:extLst>
          </p:cNvPr>
          <p:cNvPicPr>
            <a:picLocks noChangeAspect="1"/>
          </p:cNvPicPr>
          <p:nvPr/>
        </p:nvPicPr>
        <p:blipFill rotWithShape="1">
          <a:blip r:embed="rId2">
            <a:extLst>
              <a:ext uri="{28A0092B-C50C-407E-A947-70E740481C1C}">
                <a14:useLocalDpi xmlns:a14="http://schemas.microsoft.com/office/drawing/2010/main" val="0"/>
              </a:ext>
            </a:extLst>
          </a:blip>
          <a:srcRect t="2297" b="8779"/>
          <a:stretch/>
        </p:blipFill>
        <p:spPr>
          <a:xfrm>
            <a:off x="442579" y="1247294"/>
            <a:ext cx="8184682" cy="5469957"/>
          </a:xfrm>
          <a:prstGeom prst="rect">
            <a:avLst/>
          </a:prstGeom>
        </p:spPr>
      </p:pic>
    </p:spTree>
    <p:extLst>
      <p:ext uri="{BB962C8B-B14F-4D97-AF65-F5344CB8AC3E}">
        <p14:creationId xmlns:p14="http://schemas.microsoft.com/office/powerpoint/2010/main" val="798622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F90965-E1FD-23A5-364B-07EEBE589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BDB674-F4FB-CDBB-BA63-57BE7C8DC869}"/>
              </a:ext>
            </a:extLst>
          </p:cNvPr>
          <p:cNvSpPr>
            <a:spLocks noGrp="1"/>
          </p:cNvSpPr>
          <p:nvPr>
            <p:ph type="title"/>
          </p:nvPr>
        </p:nvSpPr>
        <p:spPr/>
        <p:txBody>
          <a:bodyPr>
            <a:normAutofit/>
          </a:bodyPr>
          <a:lstStyle/>
          <a:p>
            <a:pPr algn="ctr"/>
            <a:r>
              <a:rPr lang="en-US" sz="8800" dirty="0">
                <a:solidFill>
                  <a:schemeClr val="bg1"/>
                </a:solidFill>
              </a:rPr>
              <a:t>Prostitution</a:t>
            </a:r>
            <a:endParaRPr lang="en-GB" sz="8800" dirty="0">
              <a:solidFill>
                <a:schemeClr val="bg1"/>
              </a:solidFill>
            </a:endParaRPr>
          </a:p>
        </p:txBody>
      </p:sp>
      <p:sp>
        <p:nvSpPr>
          <p:cNvPr id="3" name="Text Placeholder 2">
            <a:extLst>
              <a:ext uri="{FF2B5EF4-FFF2-40B4-BE49-F238E27FC236}">
                <a16:creationId xmlns:a16="http://schemas.microsoft.com/office/drawing/2014/main" id="{C5004C83-A0D9-42B1-C230-82A78F8F0272}"/>
              </a:ext>
            </a:extLst>
          </p:cNvPr>
          <p:cNvSpPr>
            <a:spLocks noGrp="1"/>
          </p:cNvSpPr>
          <p:nvPr>
            <p:ph type="body" idx="1"/>
          </p:nvPr>
        </p:nvSpPr>
        <p:spPr/>
        <p:txBody>
          <a:bodyPr>
            <a:normAutofit/>
          </a:bodyPr>
          <a:lstStyle/>
          <a:p>
            <a:pPr algn="ctr"/>
            <a:r>
              <a:rPr lang="en-US" sz="8400" dirty="0">
                <a:solidFill>
                  <a:schemeClr val="bg1"/>
                </a:solidFill>
              </a:rPr>
              <a:t>What is it, </a:t>
            </a:r>
            <a:r>
              <a:rPr lang="en-US" sz="8400" b="1" dirty="0">
                <a:solidFill>
                  <a:srgbClr val="FFFF00"/>
                </a:solidFill>
              </a:rPr>
              <a:t>really?</a:t>
            </a:r>
            <a:endParaRPr lang="en-GB" sz="8400" dirty="0">
              <a:solidFill>
                <a:schemeClr val="bg1"/>
              </a:solidFill>
            </a:endParaRPr>
          </a:p>
        </p:txBody>
      </p:sp>
    </p:spTree>
    <p:extLst>
      <p:ext uri="{BB962C8B-B14F-4D97-AF65-F5344CB8AC3E}">
        <p14:creationId xmlns:p14="http://schemas.microsoft.com/office/powerpoint/2010/main" val="382431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50251-A47B-5B6C-32F9-1EC8557363F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B05BF8E-661F-B7F2-9F76-6A3A41834EF5}"/>
              </a:ext>
            </a:extLst>
          </p:cNvPr>
          <p:cNvPicPr>
            <a:picLocks noChangeAspect="1"/>
          </p:cNvPicPr>
          <p:nvPr/>
        </p:nvPicPr>
        <p:blipFill rotWithShape="1">
          <a:blip r:embed="rId2">
            <a:extLst>
              <a:ext uri="{28A0092B-C50C-407E-A947-70E740481C1C}">
                <a14:useLocalDpi xmlns:a14="http://schemas.microsoft.com/office/drawing/2010/main" val="0"/>
              </a:ext>
            </a:extLst>
          </a:blip>
          <a:srcRect l="4776" t="17911" b="3860"/>
          <a:stretch/>
        </p:blipFill>
        <p:spPr>
          <a:xfrm>
            <a:off x="525762" y="735388"/>
            <a:ext cx="7539246" cy="6193646"/>
          </a:xfrm>
          <a:prstGeom prst="rect">
            <a:avLst/>
          </a:prstGeom>
        </p:spPr>
      </p:pic>
      <p:sp>
        <p:nvSpPr>
          <p:cNvPr id="2" name="Title 1">
            <a:extLst>
              <a:ext uri="{FF2B5EF4-FFF2-40B4-BE49-F238E27FC236}">
                <a16:creationId xmlns:a16="http://schemas.microsoft.com/office/drawing/2014/main" id="{F52BE843-665B-A4DE-E01D-EB0E97C40639}"/>
              </a:ext>
            </a:extLst>
          </p:cNvPr>
          <p:cNvSpPr>
            <a:spLocks noGrp="1"/>
          </p:cNvSpPr>
          <p:nvPr>
            <p:ph type="title"/>
          </p:nvPr>
        </p:nvSpPr>
        <p:spPr>
          <a:xfrm>
            <a:off x="941832" y="140749"/>
            <a:ext cx="11250168" cy="960119"/>
          </a:xfrm>
        </p:spPr>
        <p:txBody>
          <a:bodyPr>
            <a:noAutofit/>
          </a:bodyPr>
          <a:lstStyle/>
          <a:p>
            <a:pPr algn="ctr"/>
            <a:r>
              <a:rPr lang="en-US" sz="3200" dirty="0"/>
              <a:t>Homicide rates in the </a:t>
            </a:r>
            <a:br>
              <a:rPr lang="en-US" sz="3200" dirty="0"/>
            </a:br>
            <a:r>
              <a:rPr lang="en-US" sz="3200" dirty="0"/>
              <a:t>most dangerous occupations (US data)</a:t>
            </a:r>
            <a:endParaRPr lang="en-GB" sz="3200" dirty="0"/>
          </a:p>
        </p:txBody>
      </p:sp>
    </p:spTree>
    <p:extLst>
      <p:ext uri="{BB962C8B-B14F-4D97-AF65-F5344CB8AC3E}">
        <p14:creationId xmlns:p14="http://schemas.microsoft.com/office/powerpoint/2010/main" val="3713617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B8CFC-1EF1-4E13-8FDC-4F908A1CF5B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2C309CA-3E56-1D34-B232-23A3890CC4B1}"/>
              </a:ext>
            </a:extLst>
          </p:cNvPr>
          <p:cNvSpPr/>
          <p:nvPr/>
        </p:nvSpPr>
        <p:spPr>
          <a:xfrm>
            <a:off x="-73152" y="-82296"/>
            <a:ext cx="12399264" cy="69402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28AEB25-FF91-D571-06C5-6915B7FE1CA1}"/>
              </a:ext>
            </a:extLst>
          </p:cNvPr>
          <p:cNvSpPr>
            <a:spLocks noGrp="1"/>
          </p:cNvSpPr>
          <p:nvPr>
            <p:ph type="ctrTitle"/>
          </p:nvPr>
        </p:nvSpPr>
        <p:spPr>
          <a:xfrm>
            <a:off x="966216" y="122873"/>
            <a:ext cx="9144000" cy="2387600"/>
          </a:xfrm>
        </p:spPr>
        <p:txBody>
          <a:bodyPr>
            <a:normAutofit/>
          </a:bodyPr>
          <a:lstStyle/>
          <a:p>
            <a:pPr algn="l"/>
            <a:r>
              <a:rPr lang="en-US" dirty="0">
                <a:latin typeface="Julius Sans One" panose="02000000000000000000" pitchFamily="2" charset="0"/>
              </a:rPr>
              <a:t>References</a:t>
            </a:r>
            <a:endParaRPr lang="en-GB" dirty="0"/>
          </a:p>
        </p:txBody>
      </p:sp>
      <p:sp>
        <p:nvSpPr>
          <p:cNvPr id="5" name="Subtitle 4">
            <a:extLst>
              <a:ext uri="{FF2B5EF4-FFF2-40B4-BE49-F238E27FC236}">
                <a16:creationId xmlns:a16="http://schemas.microsoft.com/office/drawing/2014/main" id="{F8E58E0A-6C09-BFE1-E038-C6CCDC001DA0}"/>
              </a:ext>
            </a:extLst>
          </p:cNvPr>
          <p:cNvSpPr>
            <a:spLocks noGrp="1"/>
          </p:cNvSpPr>
          <p:nvPr>
            <p:ph type="subTitle" idx="1"/>
          </p:nvPr>
        </p:nvSpPr>
        <p:spPr>
          <a:xfrm>
            <a:off x="1057656" y="3028474"/>
            <a:ext cx="9144000" cy="1655762"/>
          </a:xfrm>
        </p:spPr>
        <p:txBody>
          <a:bodyPr/>
          <a:lstStyle/>
          <a:p>
            <a:pPr algn="l"/>
            <a:r>
              <a:rPr lang="en-GB" dirty="0">
                <a:hlinkClick r:id="rId2"/>
              </a:rPr>
              <a:t>https://wp.me/p7kKHz-7ek</a:t>
            </a:r>
            <a:r>
              <a:rPr lang="en-GB" dirty="0"/>
              <a:t> </a:t>
            </a:r>
          </a:p>
        </p:txBody>
      </p:sp>
      <p:pic>
        <p:nvPicPr>
          <p:cNvPr id="4" name="Picture 3">
            <a:extLst>
              <a:ext uri="{FF2B5EF4-FFF2-40B4-BE49-F238E27FC236}">
                <a16:creationId xmlns:a16="http://schemas.microsoft.com/office/drawing/2014/main" id="{D7952498-65F2-CB04-6BBD-8D897BE95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194" y="1092518"/>
            <a:ext cx="4286250" cy="4286250"/>
          </a:xfrm>
          <a:prstGeom prst="rect">
            <a:avLst/>
          </a:prstGeom>
        </p:spPr>
      </p:pic>
    </p:spTree>
    <p:extLst>
      <p:ext uri="{BB962C8B-B14F-4D97-AF65-F5344CB8AC3E}">
        <p14:creationId xmlns:p14="http://schemas.microsoft.com/office/powerpoint/2010/main" val="4045135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5A7CC-73E5-0D67-5A77-557CAF014D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BD1BB-ABF0-48F8-A28C-D249F9821B2E}"/>
              </a:ext>
            </a:extLst>
          </p:cNvPr>
          <p:cNvSpPr>
            <a:spLocks noGrp="1"/>
          </p:cNvSpPr>
          <p:nvPr>
            <p:ph type="ctrTitle"/>
          </p:nvPr>
        </p:nvSpPr>
        <p:spPr>
          <a:xfrm>
            <a:off x="1697736" y="281115"/>
            <a:ext cx="9144000" cy="2387600"/>
          </a:xfrm>
        </p:spPr>
        <p:txBody>
          <a:bodyPr>
            <a:normAutofit/>
          </a:bodyPr>
          <a:lstStyle/>
          <a:p>
            <a:pPr algn="l"/>
            <a:r>
              <a:rPr lang="en-US" dirty="0">
                <a:latin typeface="Julius Sans One" panose="02000000000000000000" pitchFamily="2" charset="0"/>
              </a:rPr>
              <a:t>Thank you!</a:t>
            </a:r>
            <a:endParaRPr lang="en-GB" dirty="0"/>
          </a:p>
        </p:txBody>
      </p:sp>
      <p:sp>
        <p:nvSpPr>
          <p:cNvPr id="5" name="Subtitle 4">
            <a:extLst>
              <a:ext uri="{FF2B5EF4-FFF2-40B4-BE49-F238E27FC236}">
                <a16:creationId xmlns:a16="http://schemas.microsoft.com/office/drawing/2014/main" id="{4B15C81F-BB2C-86FD-891B-59F982863341}"/>
              </a:ext>
            </a:extLst>
          </p:cNvPr>
          <p:cNvSpPr>
            <a:spLocks noGrp="1"/>
          </p:cNvSpPr>
          <p:nvPr>
            <p:ph type="subTitle" idx="1"/>
          </p:nvPr>
        </p:nvSpPr>
        <p:spPr>
          <a:xfrm>
            <a:off x="1898904" y="2843086"/>
            <a:ext cx="9144000" cy="1655762"/>
          </a:xfrm>
        </p:spPr>
        <p:txBody>
          <a:bodyPr/>
          <a:lstStyle/>
          <a:p>
            <a:pPr algn="l"/>
            <a:r>
              <a:rPr lang="en-GB" dirty="0">
                <a:hlinkClick r:id="rId2"/>
              </a:rPr>
              <a:t>https://nordicmodelnow.org</a:t>
            </a:r>
            <a:endParaRPr lang="en-GB" dirty="0"/>
          </a:p>
          <a:p>
            <a:endParaRPr lang="en-GB" dirty="0"/>
          </a:p>
        </p:txBody>
      </p:sp>
      <p:pic>
        <p:nvPicPr>
          <p:cNvPr id="9" name="Picture 8">
            <a:extLst>
              <a:ext uri="{FF2B5EF4-FFF2-40B4-BE49-F238E27FC236}">
                <a16:creationId xmlns:a16="http://schemas.microsoft.com/office/drawing/2014/main" id="{F71375D1-0701-2012-2BFB-1AC5A022B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904" y="3769824"/>
            <a:ext cx="3163142" cy="903395"/>
          </a:xfrm>
          <a:prstGeom prst="rect">
            <a:avLst/>
          </a:prstGeom>
        </p:spPr>
      </p:pic>
      <p:sp>
        <p:nvSpPr>
          <p:cNvPr id="10" name="TextBox 9">
            <a:extLst>
              <a:ext uri="{FF2B5EF4-FFF2-40B4-BE49-F238E27FC236}">
                <a16:creationId xmlns:a16="http://schemas.microsoft.com/office/drawing/2014/main" id="{722F6FD5-4B52-67B0-898A-8FBA81E572DF}"/>
              </a:ext>
            </a:extLst>
          </p:cNvPr>
          <p:cNvSpPr txBox="1"/>
          <p:nvPr/>
        </p:nvSpPr>
        <p:spPr>
          <a:xfrm>
            <a:off x="5062046" y="3790962"/>
            <a:ext cx="4727448" cy="707886"/>
          </a:xfrm>
          <a:prstGeom prst="rect">
            <a:avLst/>
          </a:prstGeom>
          <a:noFill/>
        </p:spPr>
        <p:txBody>
          <a:bodyPr wrap="square" rtlCol="0">
            <a:spAutoFit/>
          </a:bodyPr>
          <a:lstStyle/>
          <a:p>
            <a:r>
              <a:rPr lang="en-US" sz="4000" dirty="0">
                <a:latin typeface="Bell MT" panose="02020503060305020303" pitchFamily="18" charset="0"/>
              </a:rPr>
              <a:t>@nordicmodelnow</a:t>
            </a:r>
            <a:endParaRPr lang="en-GB" sz="4000" dirty="0">
              <a:latin typeface="Bell MT" panose="02020503060305020303" pitchFamily="18" charset="0"/>
            </a:endParaRPr>
          </a:p>
        </p:txBody>
      </p:sp>
    </p:spTree>
    <p:extLst>
      <p:ext uri="{BB962C8B-B14F-4D97-AF65-F5344CB8AC3E}">
        <p14:creationId xmlns:p14="http://schemas.microsoft.com/office/powerpoint/2010/main" val="596400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88B5D-46BC-F981-BD25-536C528DE9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2FA4A9-DAFD-81F5-9760-5AAA92BF8C00}"/>
              </a:ext>
            </a:extLst>
          </p:cNvPr>
          <p:cNvSpPr>
            <a:spLocks noGrp="1"/>
          </p:cNvSpPr>
          <p:nvPr>
            <p:ph type="title"/>
          </p:nvPr>
        </p:nvSpPr>
        <p:spPr/>
        <p:txBody>
          <a:bodyPr/>
          <a:lstStyle/>
          <a:p>
            <a:r>
              <a:rPr lang="en-US" dirty="0"/>
              <a:t>Emily</a:t>
            </a:r>
            <a:endParaRPr lang="en-GB" dirty="0"/>
          </a:p>
        </p:txBody>
      </p:sp>
      <p:sp>
        <p:nvSpPr>
          <p:cNvPr id="3" name="Content Placeholder 2">
            <a:extLst>
              <a:ext uri="{FF2B5EF4-FFF2-40B4-BE49-F238E27FC236}">
                <a16:creationId xmlns:a16="http://schemas.microsoft.com/office/drawing/2014/main" id="{731EAF31-4A95-E12F-F938-B332EDB19C1C}"/>
              </a:ext>
            </a:extLst>
          </p:cNvPr>
          <p:cNvSpPr>
            <a:spLocks noGrp="1"/>
          </p:cNvSpPr>
          <p:nvPr>
            <p:ph idx="1"/>
          </p:nvPr>
        </p:nvSpPr>
        <p:spPr>
          <a:xfrm>
            <a:off x="774192" y="1469008"/>
            <a:ext cx="10515600" cy="5160391"/>
          </a:xfrm>
        </p:spPr>
        <p:txBody>
          <a:bodyPr>
            <a:noAutofit/>
          </a:bodyPr>
          <a:lstStyle/>
          <a:p>
            <a:pPr marL="0" indent="0">
              <a:lnSpc>
                <a:spcPct val="100000"/>
              </a:lnSpc>
              <a:buNone/>
            </a:pPr>
            <a:r>
              <a:rPr lang="en-US" sz="3600" dirty="0">
                <a:solidFill>
                  <a:schemeClr val="tx1">
                    <a:lumMod val="95000"/>
                    <a:lumOff val="5000"/>
                  </a:schemeClr>
                </a:solidFill>
                <a:latin typeface="Bell MT" panose="02020503060305020303" pitchFamily="18" charset="0"/>
              </a:rPr>
              <a:t>“I was sold a complete lie. It’s not easy money. To the buyer, you are nothing more than an object for their consumption, not an actual human being with emotions. You’re expected to just put up with whatever they want to do and say to you. The exchange of money makes them feel entitled to treat you however they like, with no regard for your feelings or consent…”</a:t>
            </a:r>
            <a:endParaRPr lang="en-GB" sz="3600" dirty="0">
              <a:solidFill>
                <a:schemeClr val="tx1">
                  <a:lumMod val="95000"/>
                  <a:lumOff val="5000"/>
                </a:schemeClr>
              </a:solidFill>
              <a:latin typeface="Bell MT" panose="02020503060305020303" pitchFamily="18" charset="0"/>
            </a:endParaRPr>
          </a:p>
        </p:txBody>
      </p:sp>
    </p:spTree>
    <p:extLst>
      <p:ext uri="{BB962C8B-B14F-4D97-AF65-F5344CB8AC3E}">
        <p14:creationId xmlns:p14="http://schemas.microsoft.com/office/powerpoint/2010/main" val="3859542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64F43-10F6-7EDC-334D-64B351BF4EBB}"/>
              </a:ext>
            </a:extLst>
          </p:cNvPr>
          <p:cNvSpPr>
            <a:spLocks noGrp="1"/>
          </p:cNvSpPr>
          <p:nvPr>
            <p:ph type="title"/>
          </p:nvPr>
        </p:nvSpPr>
        <p:spPr/>
        <p:txBody>
          <a:bodyPr/>
          <a:lstStyle/>
          <a:p>
            <a:r>
              <a:rPr lang="en-US" dirty="0"/>
              <a:t>Harriet</a:t>
            </a:r>
            <a:endParaRPr lang="en-GB" dirty="0"/>
          </a:p>
        </p:txBody>
      </p:sp>
      <p:sp>
        <p:nvSpPr>
          <p:cNvPr id="3" name="Content Placeholder 2">
            <a:extLst>
              <a:ext uri="{FF2B5EF4-FFF2-40B4-BE49-F238E27FC236}">
                <a16:creationId xmlns:a16="http://schemas.microsoft.com/office/drawing/2014/main" id="{E78C0FE0-C47D-60B3-11DA-0BA73FC113F2}"/>
              </a:ext>
            </a:extLst>
          </p:cNvPr>
          <p:cNvSpPr>
            <a:spLocks noGrp="1"/>
          </p:cNvSpPr>
          <p:nvPr>
            <p:ph idx="1"/>
          </p:nvPr>
        </p:nvSpPr>
        <p:spPr>
          <a:xfrm>
            <a:off x="774192" y="1469008"/>
            <a:ext cx="10515600" cy="5160391"/>
          </a:xfrm>
        </p:spPr>
        <p:txBody>
          <a:bodyPr>
            <a:noAutofit/>
          </a:bodyPr>
          <a:lstStyle/>
          <a:p>
            <a:pPr marL="0" indent="0">
              <a:lnSpc>
                <a:spcPct val="100000"/>
              </a:lnSpc>
              <a:buNone/>
            </a:pPr>
            <a:r>
              <a:rPr lang="en-US" sz="3600" dirty="0">
                <a:solidFill>
                  <a:schemeClr val="tx1">
                    <a:lumMod val="95000"/>
                    <a:lumOff val="5000"/>
                  </a:schemeClr>
                </a:solidFill>
                <a:latin typeface="Bell MT" panose="02020503060305020303" pitchFamily="18" charset="0"/>
              </a:rPr>
              <a:t>“People think prostitution is about having consensual sex for money. It’s not. Those men don’t want to pay for that. They paid me and then used me however they wanted. I was beaten with objects until I bled; spat at; anally raped; gang raped; passed around at sex parties like a toy, men slipping off their condoms; I was shouted at, threatened, choked, told to look like I enjoyed it or he’d take the money back. I was scared every single second.”</a:t>
            </a:r>
            <a:endParaRPr lang="en-GB" sz="3600" dirty="0">
              <a:solidFill>
                <a:schemeClr val="tx1">
                  <a:lumMod val="95000"/>
                  <a:lumOff val="5000"/>
                </a:schemeClr>
              </a:solidFill>
              <a:latin typeface="Bell MT" panose="02020503060305020303" pitchFamily="18" charset="0"/>
            </a:endParaRPr>
          </a:p>
        </p:txBody>
      </p:sp>
    </p:spTree>
    <p:extLst>
      <p:ext uri="{BB962C8B-B14F-4D97-AF65-F5344CB8AC3E}">
        <p14:creationId xmlns:p14="http://schemas.microsoft.com/office/powerpoint/2010/main" val="3714362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FF2362-2DAA-C8B0-FC72-4B6780DC19B2}"/>
              </a:ext>
            </a:extLst>
          </p:cNvPr>
          <p:cNvPicPr>
            <a:picLocks noChangeAspect="1"/>
          </p:cNvPicPr>
          <p:nvPr/>
        </p:nvPicPr>
        <p:blipFill>
          <a:blip r:embed="rId2">
            <a:extLst>
              <a:ext uri="{28A0092B-C50C-407E-A947-70E740481C1C}">
                <a14:useLocalDpi xmlns:a14="http://schemas.microsoft.com/office/drawing/2010/main" val="0"/>
              </a:ext>
            </a:extLst>
          </a:blip>
          <a:srcRect l="15150"/>
          <a:stretch/>
        </p:blipFill>
        <p:spPr>
          <a:xfrm>
            <a:off x="-73152" y="-815794"/>
            <a:ext cx="12265152" cy="8130994"/>
          </a:xfrm>
          <a:prstGeom prst="rect">
            <a:avLst/>
          </a:prstGeom>
        </p:spPr>
      </p:pic>
      <p:sp>
        <p:nvSpPr>
          <p:cNvPr id="4" name="Title 1">
            <a:extLst>
              <a:ext uri="{FF2B5EF4-FFF2-40B4-BE49-F238E27FC236}">
                <a16:creationId xmlns:a16="http://schemas.microsoft.com/office/drawing/2014/main" id="{136C77AF-AEDF-F30A-C833-13EFCA553A83}"/>
              </a:ext>
            </a:extLst>
          </p:cNvPr>
          <p:cNvSpPr txBox="1">
            <a:spLocks/>
          </p:cNvSpPr>
          <p:nvPr/>
        </p:nvSpPr>
        <p:spPr>
          <a:xfrm>
            <a:off x="234696" y="191389"/>
            <a:ext cx="10515600" cy="28444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6000" b="1" dirty="0">
                <a:solidFill>
                  <a:schemeClr val="bg1"/>
                </a:solidFill>
                <a:latin typeface="Julius Sans One" panose="02000000000000000000" pitchFamily="2" charset="0"/>
              </a:rPr>
              <a:t>The punter </a:t>
            </a:r>
            <a:br>
              <a:rPr lang="en-US" sz="6000" b="1" dirty="0">
                <a:solidFill>
                  <a:schemeClr val="bg1"/>
                </a:solidFill>
                <a:latin typeface="Julius Sans One" panose="02000000000000000000" pitchFamily="2" charset="0"/>
              </a:rPr>
            </a:br>
            <a:r>
              <a:rPr lang="en-US" sz="6000" b="1" dirty="0">
                <a:solidFill>
                  <a:schemeClr val="bg1"/>
                </a:solidFill>
                <a:latin typeface="Julius Sans One" panose="02000000000000000000" pitchFamily="2" charset="0"/>
              </a:rPr>
              <a:t>is king</a:t>
            </a:r>
            <a:endParaRPr lang="en-GB" sz="6000" b="1" dirty="0">
              <a:solidFill>
                <a:schemeClr val="bg1"/>
              </a:solidFill>
              <a:latin typeface="Julius Sans One" panose="02000000000000000000" pitchFamily="2" charset="0"/>
            </a:endParaRPr>
          </a:p>
        </p:txBody>
      </p:sp>
    </p:spTree>
    <p:extLst>
      <p:ext uri="{BB962C8B-B14F-4D97-AF65-F5344CB8AC3E}">
        <p14:creationId xmlns:p14="http://schemas.microsoft.com/office/powerpoint/2010/main" val="2273888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CA009-795B-ABA7-BB61-697A8CD437D7}"/>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2449E9F8-448F-C85B-98E8-E0A88A54CB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576531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A523ED6-0BA3-1540-8C2F-6BD9C485ED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3E66ECF4-FEA8-EEA5-122B-40F6476F8FF3}"/>
              </a:ext>
            </a:extLst>
          </p:cNvPr>
          <p:cNvSpPr>
            <a:spLocks noGrp="1"/>
          </p:cNvSpPr>
          <p:nvPr>
            <p:ph type="title"/>
          </p:nvPr>
        </p:nvSpPr>
        <p:spPr/>
        <p:txBody>
          <a:bodyPr/>
          <a:lstStyle/>
          <a:p>
            <a:r>
              <a:rPr lang="en-US" dirty="0"/>
              <a:t>Health &amp; safety</a:t>
            </a:r>
            <a:endParaRPr lang="en-GB" dirty="0"/>
          </a:p>
        </p:txBody>
      </p:sp>
    </p:spTree>
    <p:extLst>
      <p:ext uri="{BB962C8B-B14F-4D97-AF65-F5344CB8AC3E}">
        <p14:creationId xmlns:p14="http://schemas.microsoft.com/office/powerpoint/2010/main" val="794719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7E020-9AC2-4ECF-0000-02FAE490BA6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FE3A059-54FA-56F4-E1E0-249A834484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D4CA37-A322-51B1-8654-34AB44623B17}"/>
              </a:ext>
            </a:extLst>
          </p:cNvPr>
          <p:cNvSpPr>
            <a:spLocks noGrp="1"/>
          </p:cNvSpPr>
          <p:nvPr>
            <p:ph type="title"/>
          </p:nvPr>
        </p:nvSpPr>
        <p:spPr>
          <a:xfrm>
            <a:off x="902208" y="13875"/>
            <a:ext cx="10515600" cy="1325563"/>
          </a:xfrm>
        </p:spPr>
        <p:txBody>
          <a:bodyPr/>
          <a:lstStyle/>
          <a:p>
            <a:r>
              <a:rPr lang="en-US" dirty="0"/>
              <a:t>Impact of buying sex</a:t>
            </a:r>
            <a:endParaRPr lang="en-GB" dirty="0"/>
          </a:p>
        </p:txBody>
      </p:sp>
    </p:spTree>
    <p:extLst>
      <p:ext uri="{BB962C8B-B14F-4D97-AF65-F5344CB8AC3E}">
        <p14:creationId xmlns:p14="http://schemas.microsoft.com/office/powerpoint/2010/main" val="4245168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B0A5-BB3F-506E-1E0F-B3EBE999CD30}"/>
              </a:ext>
            </a:extLst>
          </p:cNvPr>
          <p:cNvSpPr>
            <a:spLocks noGrp="1"/>
          </p:cNvSpPr>
          <p:nvPr>
            <p:ph type="title"/>
          </p:nvPr>
        </p:nvSpPr>
        <p:spPr/>
        <p:txBody>
          <a:bodyPr/>
          <a:lstStyle/>
          <a:p>
            <a:r>
              <a:rPr lang="en-US" dirty="0">
                <a:solidFill>
                  <a:schemeClr val="tx1"/>
                </a:solidFill>
              </a:rPr>
              <a:t>The Nordic Model #1</a:t>
            </a:r>
            <a:endParaRPr lang="en-GB" dirty="0"/>
          </a:p>
        </p:txBody>
      </p:sp>
      <p:sp>
        <p:nvSpPr>
          <p:cNvPr id="3" name="Content Placeholder 2">
            <a:extLst>
              <a:ext uri="{FF2B5EF4-FFF2-40B4-BE49-F238E27FC236}">
                <a16:creationId xmlns:a16="http://schemas.microsoft.com/office/drawing/2014/main" id="{ECE118C7-F0B5-A0F9-4C7F-6A81D97F311A}"/>
              </a:ext>
            </a:extLst>
          </p:cNvPr>
          <p:cNvSpPr>
            <a:spLocks noGrp="1"/>
          </p:cNvSpPr>
          <p:nvPr>
            <p:ph idx="1"/>
          </p:nvPr>
        </p:nvSpPr>
        <p:spPr/>
        <p:txBody>
          <a:bodyPr/>
          <a:lstStyle/>
          <a:p>
            <a:pPr>
              <a:spcAft>
                <a:spcPts val="2400"/>
              </a:spcAft>
            </a:pPr>
            <a:r>
              <a:rPr lang="en-US" dirty="0"/>
              <a:t>Also known as the Equality Model.</a:t>
            </a:r>
          </a:p>
          <a:p>
            <a:pPr>
              <a:spcAft>
                <a:spcPts val="2400"/>
              </a:spcAft>
            </a:pPr>
            <a:r>
              <a:rPr lang="en-US" dirty="0"/>
              <a:t>First introduced in Sweden in 1999, now in several countries.</a:t>
            </a:r>
          </a:p>
          <a:p>
            <a:pPr>
              <a:spcAft>
                <a:spcPts val="2400"/>
              </a:spcAft>
            </a:pPr>
            <a:r>
              <a:rPr lang="en-US" dirty="0" err="1"/>
              <a:t>Recognises</a:t>
            </a:r>
            <a:r>
              <a:rPr lang="en-US" dirty="0"/>
              <a:t> prostitution as part of the structural oppression of women and both a cause and consequence of the inequality between the sexes.</a:t>
            </a:r>
          </a:p>
        </p:txBody>
      </p:sp>
    </p:spTree>
    <p:extLst>
      <p:ext uri="{BB962C8B-B14F-4D97-AF65-F5344CB8AC3E}">
        <p14:creationId xmlns:p14="http://schemas.microsoft.com/office/powerpoint/2010/main" val="3859803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2248</TotalTime>
  <Words>620</Words>
  <Application>Microsoft Office PowerPoint</Application>
  <PresentationFormat>Widescreen</PresentationFormat>
  <Paragraphs>68</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Baloo Thambi</vt:lpstr>
      <vt:lpstr>Bell MT</vt:lpstr>
      <vt:lpstr>Calibri</vt:lpstr>
      <vt:lpstr>Calibri Light</vt:lpstr>
      <vt:lpstr>Julius Sans One</vt:lpstr>
      <vt:lpstr>Wingdings</vt:lpstr>
      <vt:lpstr>Office Theme</vt:lpstr>
      <vt:lpstr>The Nordic Model vs. full decriminalisation</vt:lpstr>
      <vt:lpstr>Prostitution</vt:lpstr>
      <vt:lpstr>Emily</vt:lpstr>
      <vt:lpstr>Harriet</vt:lpstr>
      <vt:lpstr>PowerPoint Presentation</vt:lpstr>
      <vt:lpstr>PowerPoint Presentation</vt:lpstr>
      <vt:lpstr>Health &amp; safety</vt:lpstr>
      <vt:lpstr>Impact of buying sex</vt:lpstr>
      <vt:lpstr>The Nordic Model #1</vt:lpstr>
      <vt:lpstr>The Nordic Model #2</vt:lpstr>
      <vt:lpstr>What happened in Sweden?</vt:lpstr>
      <vt:lpstr>Full decriminalisation (decrim)</vt:lpstr>
      <vt:lpstr>What they CLAIM happened in New Zealand</vt:lpstr>
      <vt:lpstr>What Actually happened in New Zealand</vt:lpstr>
      <vt:lpstr>PowerPoint Presentation</vt:lpstr>
      <vt:lpstr>FEATURE</vt:lpstr>
      <vt:lpstr>Full decrim vs. legalisation</vt:lpstr>
      <vt:lpstr>Percentage of population in prostitution</vt:lpstr>
      <vt:lpstr>Average annual rate of homicide of prostituted women per 100,000 female population</vt:lpstr>
      <vt:lpstr>Homicide rates in the  most dangerous occupations (US data)</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Fisher</dc:creator>
  <cp:lastModifiedBy>Anna Fisher</cp:lastModifiedBy>
  <cp:revision>125</cp:revision>
  <dcterms:created xsi:type="dcterms:W3CDTF">2025-07-18T09:40:36Z</dcterms:created>
  <dcterms:modified xsi:type="dcterms:W3CDTF">2025-08-10T09:35:34Z</dcterms:modified>
</cp:coreProperties>
</file>